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notesMasterIdLst>
    <p:notesMasterId r:id="rId25"/>
  </p:notesMasterIdLst>
  <p:sldIdLst>
    <p:sldId id="448" r:id="rId2"/>
    <p:sldId id="456" r:id="rId3"/>
    <p:sldId id="430" r:id="rId4"/>
    <p:sldId id="431" r:id="rId5"/>
    <p:sldId id="432" r:id="rId6"/>
    <p:sldId id="433" r:id="rId7"/>
    <p:sldId id="451" r:id="rId8"/>
    <p:sldId id="452" r:id="rId9"/>
    <p:sldId id="426" r:id="rId10"/>
    <p:sldId id="455" r:id="rId11"/>
    <p:sldId id="450" r:id="rId12"/>
    <p:sldId id="434" r:id="rId13"/>
    <p:sldId id="447" r:id="rId14"/>
    <p:sldId id="436" r:id="rId15"/>
    <p:sldId id="428" r:id="rId16"/>
    <p:sldId id="454" r:id="rId17"/>
    <p:sldId id="440" r:id="rId18"/>
    <p:sldId id="441" r:id="rId19"/>
    <p:sldId id="457" r:id="rId20"/>
    <p:sldId id="443" r:id="rId21"/>
    <p:sldId id="444" r:id="rId22"/>
    <p:sldId id="445" r:id="rId23"/>
    <p:sldId id="42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 Hieu" initials="LH" lastIdx="1" clrIdx="0">
    <p:extLst>
      <p:ext uri="{19B8F6BF-5375-455C-9EA6-DF929625EA0E}">
        <p15:presenceInfo xmlns:p15="http://schemas.microsoft.com/office/powerpoint/2012/main" userId="c264e5c2177dd4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64BA35-C063-4CF6-8574-DBB9592B012D}" v="65" dt="2022-12-16T01:57:30.520"/>
  </p1510:revLst>
</p1510:revInfo>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0055" autoAdjust="0"/>
  </p:normalViewPr>
  <p:slideViewPr>
    <p:cSldViewPr snapToGrid="0">
      <p:cViewPr varScale="1">
        <p:scale>
          <a:sx n="73" d="100"/>
          <a:sy n="73" d="100"/>
        </p:scale>
        <p:origin x="9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 Nguyễn Trí Hoàng" userId="2fe47f83525f42cb" providerId="LiveId" clId="{AD64BA35-C063-4CF6-8574-DBB9592B012D}"/>
    <pc:docChg chg="custSel addSld delSld modSld">
      <pc:chgData name="Duy Nguyễn Trí Hoàng" userId="2fe47f83525f42cb" providerId="LiveId" clId="{AD64BA35-C063-4CF6-8574-DBB9592B012D}" dt="2022-12-16T02:02:09.514" v="1436" actId="20577"/>
      <pc:docMkLst>
        <pc:docMk/>
      </pc:docMkLst>
      <pc:sldChg chg="del">
        <pc:chgData name="Duy Nguyễn Trí Hoàng" userId="2fe47f83525f42cb" providerId="LiveId" clId="{AD64BA35-C063-4CF6-8574-DBB9592B012D}" dt="2022-12-16T01:44:43.391" v="468" actId="47"/>
        <pc:sldMkLst>
          <pc:docMk/>
          <pc:sldMk cId="250647459" sldId="269"/>
        </pc:sldMkLst>
      </pc:sldChg>
      <pc:sldChg chg="modSp mod">
        <pc:chgData name="Duy Nguyễn Trí Hoàng" userId="2fe47f83525f42cb" providerId="LiveId" clId="{AD64BA35-C063-4CF6-8574-DBB9592B012D}" dt="2022-12-16T01:38:05.417" v="162" actId="20577"/>
        <pc:sldMkLst>
          <pc:docMk/>
          <pc:sldMk cId="76556954" sldId="282"/>
        </pc:sldMkLst>
        <pc:spChg chg="mod">
          <ac:chgData name="Duy Nguyễn Trí Hoàng" userId="2fe47f83525f42cb" providerId="LiveId" clId="{AD64BA35-C063-4CF6-8574-DBB9592B012D}" dt="2022-12-16T01:38:05.417" v="162" actId="20577"/>
          <ac:spMkLst>
            <pc:docMk/>
            <pc:sldMk cId="76556954" sldId="282"/>
            <ac:spMk id="11" creationId="{1F7053D0-3B7D-47D6-A813-F1CFA8421829}"/>
          </ac:spMkLst>
        </pc:spChg>
        <pc:spChg chg="mod">
          <ac:chgData name="Duy Nguyễn Trí Hoàng" userId="2fe47f83525f42cb" providerId="LiveId" clId="{AD64BA35-C063-4CF6-8574-DBB9592B012D}" dt="2022-12-16T01:35:51.108" v="9" actId="20577"/>
          <ac:spMkLst>
            <pc:docMk/>
            <pc:sldMk cId="76556954" sldId="282"/>
            <ac:spMk id="26" creationId="{F938AAF9-77F2-4CA0-9D1A-DB92E8E9E807}"/>
          </ac:spMkLst>
        </pc:spChg>
      </pc:sldChg>
      <pc:sldChg chg="modSp mod">
        <pc:chgData name="Duy Nguyễn Trí Hoàng" userId="2fe47f83525f42cb" providerId="LiveId" clId="{AD64BA35-C063-4CF6-8574-DBB9592B012D}" dt="2022-12-16T01:38:48.668" v="238" actId="14100"/>
        <pc:sldMkLst>
          <pc:docMk/>
          <pc:sldMk cId="2273815458" sldId="322"/>
        </pc:sldMkLst>
        <pc:spChg chg="mod">
          <ac:chgData name="Duy Nguyễn Trí Hoàng" userId="2fe47f83525f42cb" providerId="LiveId" clId="{AD64BA35-C063-4CF6-8574-DBB9592B012D}" dt="2022-12-16T01:38:48.668" v="238" actId="14100"/>
          <ac:spMkLst>
            <pc:docMk/>
            <pc:sldMk cId="2273815458" sldId="322"/>
            <ac:spMk id="2" creationId="{A008F8BE-F813-EB80-94FA-067287F70FBA}"/>
          </ac:spMkLst>
        </pc:spChg>
      </pc:sldChg>
      <pc:sldChg chg="addSp modSp mod">
        <pc:chgData name="Duy Nguyễn Trí Hoàng" userId="2fe47f83525f42cb" providerId="LiveId" clId="{AD64BA35-C063-4CF6-8574-DBB9592B012D}" dt="2022-12-16T01:49:34.205" v="626" actId="1076"/>
        <pc:sldMkLst>
          <pc:docMk/>
          <pc:sldMk cId="1733909565" sldId="326"/>
        </pc:sldMkLst>
        <pc:spChg chg="add mod">
          <ac:chgData name="Duy Nguyễn Trí Hoàng" userId="2fe47f83525f42cb" providerId="LiveId" clId="{AD64BA35-C063-4CF6-8574-DBB9592B012D}" dt="2022-12-16T01:49:34.205" v="626" actId="1076"/>
          <ac:spMkLst>
            <pc:docMk/>
            <pc:sldMk cId="1733909565" sldId="326"/>
            <ac:spMk id="2" creationId="{17329546-27EC-1837-5B56-A06BCD083D58}"/>
          </ac:spMkLst>
        </pc:spChg>
        <pc:spChg chg="mod">
          <ac:chgData name="Duy Nguyễn Trí Hoàng" userId="2fe47f83525f42cb" providerId="LiveId" clId="{AD64BA35-C063-4CF6-8574-DBB9592B012D}" dt="2022-12-16T01:41:39.115" v="455" actId="20577"/>
          <ac:spMkLst>
            <pc:docMk/>
            <pc:sldMk cId="1733909565" sldId="326"/>
            <ac:spMk id="3" creationId="{C3A8B99B-DE8A-9CC3-4913-FCD26CABCADF}"/>
          </ac:spMkLst>
        </pc:spChg>
        <pc:spChg chg="add mod">
          <ac:chgData name="Duy Nguyễn Trí Hoàng" userId="2fe47f83525f42cb" providerId="LiveId" clId="{AD64BA35-C063-4CF6-8574-DBB9592B012D}" dt="2022-12-16T01:44:08.456" v="466" actId="1076"/>
          <ac:spMkLst>
            <pc:docMk/>
            <pc:sldMk cId="1733909565" sldId="326"/>
            <ac:spMk id="6" creationId="{BE99904B-7FB9-5C8B-BF81-EA45F989F320}"/>
          </ac:spMkLst>
        </pc:spChg>
        <pc:spChg chg="mod">
          <ac:chgData name="Duy Nguyễn Trí Hoàng" userId="2fe47f83525f42cb" providerId="LiveId" clId="{AD64BA35-C063-4CF6-8574-DBB9592B012D}" dt="2022-12-16T01:49:26.345" v="624" actId="1076"/>
          <ac:spMkLst>
            <pc:docMk/>
            <pc:sldMk cId="1733909565" sldId="326"/>
            <ac:spMk id="12" creationId="{13C84BB0-3260-1F82-263E-89F44E7C4272}"/>
          </ac:spMkLst>
        </pc:spChg>
        <pc:spChg chg="mod">
          <ac:chgData name="Duy Nguyễn Trí Hoàng" userId="2fe47f83525f42cb" providerId="LiveId" clId="{AD64BA35-C063-4CF6-8574-DBB9592B012D}" dt="2022-12-16T01:49:26.345" v="624" actId="1076"/>
          <ac:spMkLst>
            <pc:docMk/>
            <pc:sldMk cId="1733909565" sldId="326"/>
            <ac:spMk id="13" creationId="{7E15BF31-6658-304B-23F2-D0BE8CA479BD}"/>
          </ac:spMkLst>
        </pc:spChg>
        <pc:spChg chg="mod">
          <ac:chgData name="Duy Nguyễn Trí Hoàng" userId="2fe47f83525f42cb" providerId="LiveId" clId="{AD64BA35-C063-4CF6-8574-DBB9592B012D}" dt="2022-12-16T01:49:26.345" v="624" actId="1076"/>
          <ac:spMkLst>
            <pc:docMk/>
            <pc:sldMk cId="1733909565" sldId="326"/>
            <ac:spMk id="14" creationId="{AFD36CDE-F48C-8176-7C11-D9B006AD021E}"/>
          </ac:spMkLst>
        </pc:spChg>
        <pc:spChg chg="mod">
          <ac:chgData name="Duy Nguyễn Trí Hoàng" userId="2fe47f83525f42cb" providerId="LiveId" clId="{AD64BA35-C063-4CF6-8574-DBB9592B012D}" dt="2022-12-16T01:49:26.345" v="624" actId="1076"/>
          <ac:spMkLst>
            <pc:docMk/>
            <pc:sldMk cId="1733909565" sldId="326"/>
            <ac:spMk id="15" creationId="{9A60E72B-97BB-4E66-067D-108EF0A8AC16}"/>
          </ac:spMkLst>
        </pc:spChg>
        <pc:spChg chg="mod">
          <ac:chgData name="Duy Nguyễn Trí Hoàng" userId="2fe47f83525f42cb" providerId="LiveId" clId="{AD64BA35-C063-4CF6-8574-DBB9592B012D}" dt="2022-12-16T01:49:26.345" v="624" actId="1076"/>
          <ac:spMkLst>
            <pc:docMk/>
            <pc:sldMk cId="1733909565" sldId="326"/>
            <ac:spMk id="16" creationId="{5A459CAD-15F4-F98C-B5B9-95308732CF82}"/>
          </ac:spMkLst>
        </pc:spChg>
        <pc:spChg chg="mod">
          <ac:chgData name="Duy Nguyễn Trí Hoàng" userId="2fe47f83525f42cb" providerId="LiveId" clId="{AD64BA35-C063-4CF6-8574-DBB9592B012D}" dt="2022-12-16T01:49:26.345" v="624" actId="1076"/>
          <ac:spMkLst>
            <pc:docMk/>
            <pc:sldMk cId="1733909565" sldId="326"/>
            <ac:spMk id="17" creationId="{580693EA-BED9-DE7D-AB12-F9B07C69D7F0}"/>
          </ac:spMkLst>
        </pc:spChg>
        <pc:spChg chg="mod">
          <ac:chgData name="Duy Nguyễn Trí Hoàng" userId="2fe47f83525f42cb" providerId="LiveId" clId="{AD64BA35-C063-4CF6-8574-DBB9592B012D}" dt="2022-12-16T01:49:26.345" v="624" actId="1076"/>
          <ac:spMkLst>
            <pc:docMk/>
            <pc:sldMk cId="1733909565" sldId="326"/>
            <ac:spMk id="18" creationId="{CC0307BD-FACC-86BF-C3B0-11BAE1B93B9D}"/>
          </ac:spMkLst>
        </pc:spChg>
        <pc:spChg chg="mod">
          <ac:chgData name="Duy Nguyễn Trí Hoàng" userId="2fe47f83525f42cb" providerId="LiveId" clId="{AD64BA35-C063-4CF6-8574-DBB9592B012D}" dt="2022-12-16T01:49:26.345" v="624" actId="1076"/>
          <ac:spMkLst>
            <pc:docMk/>
            <pc:sldMk cId="1733909565" sldId="326"/>
            <ac:spMk id="19" creationId="{B53D9548-BFC7-4A20-654A-18B463823414}"/>
          </ac:spMkLst>
        </pc:spChg>
        <pc:spChg chg="mod">
          <ac:chgData name="Duy Nguyễn Trí Hoàng" userId="2fe47f83525f42cb" providerId="LiveId" clId="{AD64BA35-C063-4CF6-8574-DBB9592B012D}" dt="2022-12-16T01:49:26.345" v="624" actId="1076"/>
          <ac:spMkLst>
            <pc:docMk/>
            <pc:sldMk cId="1733909565" sldId="326"/>
            <ac:spMk id="20" creationId="{BD612FE0-C465-5B5A-75D0-337F9C6CDC78}"/>
          </ac:spMkLst>
        </pc:spChg>
        <pc:spChg chg="mod">
          <ac:chgData name="Duy Nguyễn Trí Hoàng" userId="2fe47f83525f42cb" providerId="LiveId" clId="{AD64BA35-C063-4CF6-8574-DBB9592B012D}" dt="2022-12-16T01:49:26.345" v="624" actId="1076"/>
          <ac:spMkLst>
            <pc:docMk/>
            <pc:sldMk cId="1733909565" sldId="326"/>
            <ac:spMk id="23" creationId="{E6304589-A332-E9DE-69B0-F9978B62FE20}"/>
          </ac:spMkLst>
        </pc:spChg>
        <pc:spChg chg="mod">
          <ac:chgData name="Duy Nguyễn Trí Hoàng" userId="2fe47f83525f42cb" providerId="LiveId" clId="{AD64BA35-C063-4CF6-8574-DBB9592B012D}" dt="2022-12-16T01:49:26.345" v="624" actId="1076"/>
          <ac:spMkLst>
            <pc:docMk/>
            <pc:sldMk cId="1733909565" sldId="326"/>
            <ac:spMk id="24" creationId="{42397EBE-20D5-2990-CD72-17CE5F8E0B39}"/>
          </ac:spMkLst>
        </pc:spChg>
        <pc:spChg chg="mod">
          <ac:chgData name="Duy Nguyễn Trí Hoàng" userId="2fe47f83525f42cb" providerId="LiveId" clId="{AD64BA35-C063-4CF6-8574-DBB9592B012D}" dt="2022-12-16T01:49:26.345" v="624" actId="1076"/>
          <ac:spMkLst>
            <pc:docMk/>
            <pc:sldMk cId="1733909565" sldId="326"/>
            <ac:spMk id="25" creationId="{74D3B99A-0FDE-5826-46B6-8D5DBB0433FE}"/>
          </ac:spMkLst>
        </pc:spChg>
        <pc:spChg chg="mod">
          <ac:chgData name="Duy Nguyễn Trí Hoàng" userId="2fe47f83525f42cb" providerId="LiveId" clId="{AD64BA35-C063-4CF6-8574-DBB9592B012D}" dt="2022-12-16T01:49:26.345" v="624" actId="1076"/>
          <ac:spMkLst>
            <pc:docMk/>
            <pc:sldMk cId="1733909565" sldId="326"/>
            <ac:spMk id="26" creationId="{7935852B-2CEB-D7C8-7370-45C041714FDF}"/>
          </ac:spMkLst>
        </pc:spChg>
        <pc:spChg chg="mod">
          <ac:chgData name="Duy Nguyễn Trí Hoàng" userId="2fe47f83525f42cb" providerId="LiveId" clId="{AD64BA35-C063-4CF6-8574-DBB9592B012D}" dt="2022-12-16T01:49:26.345" v="624" actId="1076"/>
          <ac:spMkLst>
            <pc:docMk/>
            <pc:sldMk cId="1733909565" sldId="326"/>
            <ac:spMk id="27" creationId="{A78C34FB-CFA2-D059-0BA5-3C1F4FB23862}"/>
          </ac:spMkLst>
        </pc:spChg>
        <pc:spChg chg="mod">
          <ac:chgData name="Duy Nguyễn Trí Hoàng" userId="2fe47f83525f42cb" providerId="LiveId" clId="{AD64BA35-C063-4CF6-8574-DBB9592B012D}" dt="2022-12-16T01:49:26.345" v="624" actId="1076"/>
          <ac:spMkLst>
            <pc:docMk/>
            <pc:sldMk cId="1733909565" sldId="326"/>
            <ac:spMk id="28" creationId="{9FECE87E-E8F6-2DE0-6BBA-C9219DDE3387}"/>
          </ac:spMkLst>
        </pc:spChg>
        <pc:spChg chg="mod">
          <ac:chgData name="Duy Nguyễn Trí Hoàng" userId="2fe47f83525f42cb" providerId="LiveId" clId="{AD64BA35-C063-4CF6-8574-DBB9592B012D}" dt="2022-12-16T01:49:26.345" v="624" actId="1076"/>
          <ac:spMkLst>
            <pc:docMk/>
            <pc:sldMk cId="1733909565" sldId="326"/>
            <ac:spMk id="29" creationId="{328B27CB-3FA0-69A4-8061-AEEFBCA2FB23}"/>
          </ac:spMkLst>
        </pc:spChg>
        <pc:spChg chg="mod">
          <ac:chgData name="Duy Nguyễn Trí Hoàng" userId="2fe47f83525f42cb" providerId="LiveId" clId="{AD64BA35-C063-4CF6-8574-DBB9592B012D}" dt="2022-12-16T01:49:26.345" v="624" actId="1076"/>
          <ac:spMkLst>
            <pc:docMk/>
            <pc:sldMk cId="1733909565" sldId="326"/>
            <ac:spMk id="30" creationId="{CF6F0CB0-5FE2-4F21-E00F-B88113571D76}"/>
          </ac:spMkLst>
        </pc:spChg>
        <pc:spChg chg="mod">
          <ac:chgData name="Duy Nguyễn Trí Hoàng" userId="2fe47f83525f42cb" providerId="LiveId" clId="{AD64BA35-C063-4CF6-8574-DBB9592B012D}" dt="2022-12-16T01:49:26.345" v="624" actId="1076"/>
          <ac:spMkLst>
            <pc:docMk/>
            <pc:sldMk cId="1733909565" sldId="326"/>
            <ac:spMk id="34" creationId="{94F2B2D9-1999-5996-A3CC-5B588597013C}"/>
          </ac:spMkLst>
        </pc:spChg>
        <pc:spChg chg="mod">
          <ac:chgData name="Duy Nguyễn Trí Hoàng" userId="2fe47f83525f42cb" providerId="LiveId" clId="{AD64BA35-C063-4CF6-8574-DBB9592B012D}" dt="2022-12-16T01:49:26.345" v="624" actId="1076"/>
          <ac:spMkLst>
            <pc:docMk/>
            <pc:sldMk cId="1733909565" sldId="326"/>
            <ac:spMk id="35" creationId="{9649E4F4-1DD9-C0F0-FEFD-1ABDA1C99A15}"/>
          </ac:spMkLst>
        </pc:spChg>
        <pc:spChg chg="mod">
          <ac:chgData name="Duy Nguyễn Trí Hoàng" userId="2fe47f83525f42cb" providerId="LiveId" clId="{AD64BA35-C063-4CF6-8574-DBB9592B012D}" dt="2022-12-16T01:49:26.345" v="624" actId="1076"/>
          <ac:spMkLst>
            <pc:docMk/>
            <pc:sldMk cId="1733909565" sldId="326"/>
            <ac:spMk id="36" creationId="{453177F3-8FCD-C2D6-B44D-E9E55A31BF74}"/>
          </ac:spMkLst>
        </pc:spChg>
        <pc:spChg chg="mod">
          <ac:chgData name="Duy Nguyễn Trí Hoàng" userId="2fe47f83525f42cb" providerId="LiveId" clId="{AD64BA35-C063-4CF6-8574-DBB9592B012D}" dt="2022-12-16T01:49:26.345" v="624" actId="1076"/>
          <ac:spMkLst>
            <pc:docMk/>
            <pc:sldMk cId="1733909565" sldId="326"/>
            <ac:spMk id="37" creationId="{ED715181-3216-92A6-F380-01A0C60BF099}"/>
          </ac:spMkLst>
        </pc:spChg>
        <pc:spChg chg="mod">
          <ac:chgData name="Duy Nguyễn Trí Hoàng" userId="2fe47f83525f42cb" providerId="LiveId" clId="{AD64BA35-C063-4CF6-8574-DBB9592B012D}" dt="2022-12-16T01:49:26.345" v="624" actId="1076"/>
          <ac:spMkLst>
            <pc:docMk/>
            <pc:sldMk cId="1733909565" sldId="326"/>
            <ac:spMk id="38" creationId="{886FF6D8-FE27-99AC-B28B-2FA5103CFDF2}"/>
          </ac:spMkLst>
        </pc:spChg>
        <pc:spChg chg="mod">
          <ac:chgData name="Duy Nguyễn Trí Hoàng" userId="2fe47f83525f42cb" providerId="LiveId" clId="{AD64BA35-C063-4CF6-8574-DBB9592B012D}" dt="2022-12-16T01:49:26.345" v="624" actId="1076"/>
          <ac:spMkLst>
            <pc:docMk/>
            <pc:sldMk cId="1733909565" sldId="326"/>
            <ac:spMk id="40" creationId="{AAA0C3FC-DE58-A9A4-C0DC-63FA38F95B05}"/>
          </ac:spMkLst>
        </pc:spChg>
        <pc:spChg chg="mod">
          <ac:chgData name="Duy Nguyễn Trí Hoàng" userId="2fe47f83525f42cb" providerId="LiveId" clId="{AD64BA35-C063-4CF6-8574-DBB9592B012D}" dt="2022-12-16T01:43:40.741" v="464" actId="20577"/>
          <ac:spMkLst>
            <pc:docMk/>
            <pc:sldMk cId="1733909565" sldId="326"/>
            <ac:spMk id="50" creationId="{319D3C62-0695-426C-B987-F9D21A484AAE}"/>
          </ac:spMkLst>
        </pc:spChg>
        <pc:grpChg chg="mod">
          <ac:chgData name="Duy Nguyễn Trí Hoàng" userId="2fe47f83525f42cb" providerId="LiveId" clId="{AD64BA35-C063-4CF6-8574-DBB9592B012D}" dt="2022-12-16T01:49:26.345" v="624" actId="1076"/>
          <ac:grpSpMkLst>
            <pc:docMk/>
            <pc:sldMk cId="1733909565" sldId="326"/>
            <ac:grpSpMk id="47" creationId="{9F96DE0E-B21B-078F-DA6F-9F5C5DD79ED3}"/>
          </ac:grpSpMkLst>
        </pc:grpChg>
        <pc:cxnChg chg="mod">
          <ac:chgData name="Duy Nguyễn Trí Hoàng" userId="2fe47f83525f42cb" providerId="LiveId" clId="{AD64BA35-C063-4CF6-8574-DBB9592B012D}" dt="2022-12-16T01:49:26.345" v="624" actId="1076"/>
          <ac:cxnSpMkLst>
            <pc:docMk/>
            <pc:sldMk cId="1733909565" sldId="326"/>
            <ac:cxnSpMk id="21" creationId="{7980004A-097A-732B-FF78-2D40B8D821F1}"/>
          </ac:cxnSpMkLst>
        </pc:cxnChg>
        <pc:cxnChg chg="mod">
          <ac:chgData name="Duy Nguyễn Trí Hoàng" userId="2fe47f83525f42cb" providerId="LiveId" clId="{AD64BA35-C063-4CF6-8574-DBB9592B012D}" dt="2022-12-16T01:49:26.345" v="624" actId="1076"/>
          <ac:cxnSpMkLst>
            <pc:docMk/>
            <pc:sldMk cId="1733909565" sldId="326"/>
            <ac:cxnSpMk id="41" creationId="{25546B6D-4F84-F2DE-BF3A-F0F8E1D00174}"/>
          </ac:cxnSpMkLst>
        </pc:cxnChg>
        <pc:cxnChg chg="mod">
          <ac:chgData name="Duy Nguyễn Trí Hoàng" userId="2fe47f83525f42cb" providerId="LiveId" clId="{AD64BA35-C063-4CF6-8574-DBB9592B012D}" dt="2022-12-16T01:49:26.345" v="624" actId="1076"/>
          <ac:cxnSpMkLst>
            <pc:docMk/>
            <pc:sldMk cId="1733909565" sldId="326"/>
            <ac:cxnSpMk id="42" creationId="{5D4756FF-7F80-D150-ED06-134749FCF0FC}"/>
          </ac:cxnSpMkLst>
        </pc:cxnChg>
        <pc:cxnChg chg="mod">
          <ac:chgData name="Duy Nguyễn Trí Hoàng" userId="2fe47f83525f42cb" providerId="LiveId" clId="{AD64BA35-C063-4CF6-8574-DBB9592B012D}" dt="2022-12-16T01:49:26.345" v="624" actId="1076"/>
          <ac:cxnSpMkLst>
            <pc:docMk/>
            <pc:sldMk cId="1733909565" sldId="326"/>
            <ac:cxnSpMk id="43" creationId="{B8F67B23-F634-C5AF-B75E-A8BED46FE629}"/>
          </ac:cxnSpMkLst>
        </pc:cxnChg>
      </pc:sldChg>
      <pc:sldChg chg="del">
        <pc:chgData name="Duy Nguyễn Trí Hoàng" userId="2fe47f83525f42cb" providerId="LiveId" clId="{AD64BA35-C063-4CF6-8574-DBB9592B012D}" dt="2022-12-16T01:36:02.847" v="10" actId="47"/>
        <pc:sldMkLst>
          <pc:docMk/>
          <pc:sldMk cId="3747707144" sldId="334"/>
        </pc:sldMkLst>
      </pc:sldChg>
      <pc:sldChg chg="modSp mod">
        <pc:chgData name="Duy Nguyễn Trí Hoàng" userId="2fe47f83525f42cb" providerId="LiveId" clId="{AD64BA35-C063-4CF6-8574-DBB9592B012D}" dt="2022-12-16T01:53:38.948" v="790" actId="20577"/>
        <pc:sldMkLst>
          <pc:docMk/>
          <pc:sldMk cId="1373471861" sldId="336"/>
        </pc:sldMkLst>
        <pc:graphicFrameChg chg="modGraphic">
          <ac:chgData name="Duy Nguyễn Trí Hoàng" userId="2fe47f83525f42cb" providerId="LiveId" clId="{AD64BA35-C063-4CF6-8574-DBB9592B012D}" dt="2022-12-16T01:53:38.948" v="790" actId="20577"/>
          <ac:graphicFrameMkLst>
            <pc:docMk/>
            <pc:sldMk cId="1373471861" sldId="336"/>
            <ac:graphicFrameMk id="2" creationId="{26E74202-8CD2-6847-EC43-607A91AE9107}"/>
          </ac:graphicFrameMkLst>
        </pc:graphicFrameChg>
      </pc:sldChg>
      <pc:sldChg chg="addSp delSp modSp mod">
        <pc:chgData name="Duy Nguyễn Trí Hoàng" userId="2fe47f83525f42cb" providerId="LiveId" clId="{AD64BA35-C063-4CF6-8574-DBB9592B012D}" dt="2022-12-16T01:55:38.678" v="858" actId="20577"/>
        <pc:sldMkLst>
          <pc:docMk/>
          <pc:sldMk cId="3468508322" sldId="349"/>
        </pc:sldMkLst>
        <pc:spChg chg="add del mod">
          <ac:chgData name="Duy Nguyễn Trí Hoàng" userId="2fe47f83525f42cb" providerId="LiveId" clId="{AD64BA35-C063-4CF6-8574-DBB9592B012D}" dt="2022-12-16T01:55:08.340" v="816" actId="478"/>
          <ac:spMkLst>
            <pc:docMk/>
            <pc:sldMk cId="3468508322" sldId="349"/>
            <ac:spMk id="2" creationId="{B7DC7489-D5D7-3D7A-DE90-AAF54858E106}"/>
          </ac:spMkLst>
        </pc:spChg>
        <pc:spChg chg="add mod">
          <ac:chgData name="Duy Nguyễn Trí Hoàng" userId="2fe47f83525f42cb" providerId="LiveId" clId="{AD64BA35-C063-4CF6-8574-DBB9592B012D}" dt="2022-12-16T01:55:13.311" v="817" actId="1076"/>
          <ac:spMkLst>
            <pc:docMk/>
            <pc:sldMk cId="3468508322" sldId="349"/>
            <ac:spMk id="3" creationId="{B694F680-3DB9-04FC-03F7-472E13B70A08}"/>
          </ac:spMkLst>
        </pc:spChg>
        <pc:spChg chg="del mod">
          <ac:chgData name="Duy Nguyễn Trí Hoàng" userId="2fe47f83525f42cb" providerId="LiveId" clId="{AD64BA35-C063-4CF6-8574-DBB9592B012D}" dt="2022-12-16T01:55:24.104" v="818" actId="478"/>
          <ac:spMkLst>
            <pc:docMk/>
            <pc:sldMk cId="3468508322" sldId="349"/>
            <ac:spMk id="4" creationId="{5626A656-E29C-A42A-12A3-85E2B841ED32}"/>
          </ac:spMkLst>
        </pc:spChg>
        <pc:spChg chg="add mod">
          <ac:chgData name="Duy Nguyễn Trí Hoàng" userId="2fe47f83525f42cb" providerId="LiveId" clId="{AD64BA35-C063-4CF6-8574-DBB9592B012D}" dt="2022-12-16T01:55:38.678" v="858" actId="20577"/>
          <ac:spMkLst>
            <pc:docMk/>
            <pc:sldMk cId="3468508322" sldId="349"/>
            <ac:spMk id="6" creationId="{190DB223-F9CF-4AFD-A0C5-6262277C38C6}"/>
          </ac:spMkLst>
        </pc:spChg>
      </pc:sldChg>
      <pc:sldChg chg="modSp mod">
        <pc:chgData name="Duy Nguyễn Trí Hoàng" userId="2fe47f83525f42cb" providerId="LiveId" clId="{AD64BA35-C063-4CF6-8574-DBB9592B012D}" dt="2022-12-16T01:59:10.202" v="997" actId="20577"/>
        <pc:sldMkLst>
          <pc:docMk/>
          <pc:sldMk cId="3430374642" sldId="353"/>
        </pc:sldMkLst>
        <pc:spChg chg="mod">
          <ac:chgData name="Duy Nguyễn Trí Hoàng" userId="2fe47f83525f42cb" providerId="LiveId" clId="{AD64BA35-C063-4CF6-8574-DBB9592B012D}" dt="2022-12-16T01:59:10.202" v="997" actId="20577"/>
          <ac:spMkLst>
            <pc:docMk/>
            <pc:sldMk cId="3430374642" sldId="353"/>
            <ac:spMk id="36" creationId="{26FEEF1B-B8D8-EACE-D01C-E9C15D2341D9}"/>
          </ac:spMkLst>
        </pc:spChg>
      </pc:sldChg>
      <pc:sldChg chg="modSp mod">
        <pc:chgData name="Duy Nguyễn Trí Hoàng" userId="2fe47f83525f42cb" providerId="LiveId" clId="{AD64BA35-C063-4CF6-8574-DBB9592B012D}" dt="2022-12-16T02:01:35.941" v="1379" actId="20577"/>
        <pc:sldMkLst>
          <pc:docMk/>
          <pc:sldMk cId="3019735491" sldId="354"/>
        </pc:sldMkLst>
        <pc:spChg chg="mod">
          <ac:chgData name="Duy Nguyễn Trí Hoàng" userId="2fe47f83525f42cb" providerId="LiveId" clId="{AD64BA35-C063-4CF6-8574-DBB9592B012D}" dt="2022-12-16T02:01:35.941" v="1379" actId="20577"/>
          <ac:spMkLst>
            <pc:docMk/>
            <pc:sldMk cId="3019735491" sldId="354"/>
            <ac:spMk id="2" creationId="{43E5AC1B-ED0D-BB3A-1BC3-B3A27F86B2A5}"/>
          </ac:spMkLst>
        </pc:spChg>
      </pc:sldChg>
      <pc:sldChg chg="modSp">
        <pc:chgData name="Duy Nguyễn Trí Hoàng" userId="2fe47f83525f42cb" providerId="LiveId" clId="{AD64BA35-C063-4CF6-8574-DBB9592B012D}" dt="2022-12-16T01:39:35.819" v="247" actId="20577"/>
        <pc:sldMkLst>
          <pc:docMk/>
          <pc:sldMk cId="3474835406" sldId="364"/>
        </pc:sldMkLst>
        <pc:spChg chg="mod">
          <ac:chgData name="Duy Nguyễn Trí Hoàng" userId="2fe47f83525f42cb" providerId="LiveId" clId="{AD64BA35-C063-4CF6-8574-DBB9592B012D}" dt="2022-12-16T01:39:35.819" v="247" actId="20577"/>
          <ac:spMkLst>
            <pc:docMk/>
            <pc:sldMk cId="3474835406" sldId="364"/>
            <ac:spMk id="4" creationId="{901BF96B-164A-E476-97F4-358F2D72324D}"/>
          </ac:spMkLst>
        </pc:spChg>
      </pc:sldChg>
      <pc:sldChg chg="addSp delSp modSp mod">
        <pc:chgData name="Duy Nguyễn Trí Hoàng" userId="2fe47f83525f42cb" providerId="LiveId" clId="{AD64BA35-C063-4CF6-8574-DBB9592B012D}" dt="2022-12-16T01:48:21.094" v="623" actId="1076"/>
        <pc:sldMkLst>
          <pc:docMk/>
          <pc:sldMk cId="2852059507" sldId="365"/>
        </pc:sldMkLst>
        <pc:spChg chg="add del mod">
          <ac:chgData name="Duy Nguyễn Trí Hoàng" userId="2fe47f83525f42cb" providerId="LiveId" clId="{AD64BA35-C063-4CF6-8574-DBB9592B012D}" dt="2022-12-16T01:45:32.205" v="481" actId="478"/>
          <ac:spMkLst>
            <pc:docMk/>
            <pc:sldMk cId="2852059507" sldId="365"/>
            <ac:spMk id="2" creationId="{F8599411-0446-BE2B-DE3A-88F582C626A2}"/>
          </ac:spMkLst>
        </pc:spChg>
        <pc:spChg chg="mod">
          <ac:chgData name="Duy Nguyễn Trí Hoàng" userId="2fe47f83525f42cb" providerId="LiveId" clId="{AD64BA35-C063-4CF6-8574-DBB9592B012D}" dt="2022-12-16T01:45:30.970" v="480" actId="14100"/>
          <ac:spMkLst>
            <pc:docMk/>
            <pc:sldMk cId="2852059507" sldId="365"/>
            <ac:spMk id="4" creationId="{5626A656-E29C-A42A-12A3-85E2B841ED32}"/>
          </ac:spMkLst>
        </pc:spChg>
        <pc:spChg chg="mod">
          <ac:chgData name="Duy Nguyễn Trí Hoàng" userId="2fe47f83525f42cb" providerId="LiveId" clId="{AD64BA35-C063-4CF6-8574-DBB9592B012D}" dt="2022-12-16T01:47:15.079" v="621" actId="1076"/>
          <ac:spMkLst>
            <pc:docMk/>
            <pc:sldMk cId="2852059507" sldId="365"/>
            <ac:spMk id="7" creationId="{D4032D91-353F-4671-843C-368A64AF27F1}"/>
          </ac:spMkLst>
        </pc:spChg>
        <pc:graphicFrameChg chg="add mod">
          <ac:chgData name="Duy Nguyễn Trí Hoàng" userId="2fe47f83525f42cb" providerId="LiveId" clId="{AD64BA35-C063-4CF6-8574-DBB9592B012D}" dt="2022-12-16T01:48:21.094" v="623" actId="1076"/>
          <ac:graphicFrameMkLst>
            <pc:docMk/>
            <pc:sldMk cId="2852059507" sldId="365"/>
            <ac:graphicFrameMk id="3" creationId="{4C3420DD-283F-092C-AB55-7BF2FF8026ED}"/>
          </ac:graphicFrameMkLst>
        </pc:graphicFrameChg>
      </pc:sldChg>
      <pc:sldChg chg="modSp mod">
        <pc:chgData name="Duy Nguyễn Trí Hoàng" userId="2fe47f83525f42cb" providerId="LiveId" clId="{AD64BA35-C063-4CF6-8574-DBB9592B012D}" dt="2022-12-16T02:02:09.514" v="1436" actId="20577"/>
        <pc:sldMkLst>
          <pc:docMk/>
          <pc:sldMk cId="1746044022" sldId="418"/>
        </pc:sldMkLst>
        <pc:spChg chg="mod">
          <ac:chgData name="Duy Nguyễn Trí Hoàng" userId="2fe47f83525f42cb" providerId="LiveId" clId="{AD64BA35-C063-4CF6-8574-DBB9592B012D}" dt="2022-12-16T02:02:09.514" v="1436" actId="20577"/>
          <ac:spMkLst>
            <pc:docMk/>
            <pc:sldMk cId="1746044022" sldId="418"/>
            <ac:spMk id="2" creationId="{43E5AC1B-ED0D-BB3A-1BC3-B3A27F86B2A5}"/>
          </ac:spMkLst>
        </pc:spChg>
      </pc:sldChg>
      <pc:sldChg chg="addSp delSp modSp mod">
        <pc:chgData name="Duy Nguyễn Trí Hoàng" userId="2fe47f83525f42cb" providerId="LiveId" clId="{AD64BA35-C063-4CF6-8574-DBB9592B012D}" dt="2022-12-16T01:52:30.480" v="776" actId="20577"/>
        <pc:sldMkLst>
          <pc:docMk/>
          <pc:sldMk cId="913389130" sldId="419"/>
        </pc:sldMkLst>
        <pc:spChg chg="add mod">
          <ac:chgData name="Duy Nguyễn Trí Hoàng" userId="2fe47f83525f42cb" providerId="LiveId" clId="{AD64BA35-C063-4CF6-8574-DBB9592B012D}" dt="2022-12-16T01:51:19.157" v="707" actId="20577"/>
          <ac:spMkLst>
            <pc:docMk/>
            <pc:sldMk cId="913389130" sldId="419"/>
            <ac:spMk id="4" creationId="{9E845869-36D0-57A3-9CF7-DCDA93FE6793}"/>
          </ac:spMkLst>
        </pc:spChg>
        <pc:spChg chg="add mod">
          <ac:chgData name="Duy Nguyễn Trí Hoàng" userId="2fe47f83525f42cb" providerId="LiveId" clId="{AD64BA35-C063-4CF6-8574-DBB9592B012D}" dt="2022-12-16T01:52:30.480" v="776" actId="20577"/>
          <ac:spMkLst>
            <pc:docMk/>
            <pc:sldMk cId="913389130" sldId="419"/>
            <ac:spMk id="6" creationId="{47462927-EBCD-2051-FE89-00CD12F551FE}"/>
          </ac:spMkLst>
        </pc:spChg>
        <pc:spChg chg="del mod">
          <ac:chgData name="Duy Nguyễn Trí Hoàng" userId="2fe47f83525f42cb" providerId="LiveId" clId="{AD64BA35-C063-4CF6-8574-DBB9592B012D}" dt="2022-12-16T01:51:37.340" v="713" actId="478"/>
          <ac:spMkLst>
            <pc:docMk/>
            <pc:sldMk cId="913389130" sldId="419"/>
            <ac:spMk id="7" creationId="{00000000-0000-0000-0000-000000000000}"/>
          </ac:spMkLst>
        </pc:spChg>
      </pc:sldChg>
      <pc:sldChg chg="addSp modSp mod">
        <pc:chgData name="Duy Nguyễn Trí Hoàng" userId="2fe47f83525f42cb" providerId="LiveId" clId="{AD64BA35-C063-4CF6-8574-DBB9592B012D}" dt="2022-12-16T01:57:59.242" v="995" actId="20577"/>
        <pc:sldMkLst>
          <pc:docMk/>
          <pc:sldMk cId="4004667755" sldId="422"/>
        </pc:sldMkLst>
        <pc:spChg chg="add mod">
          <ac:chgData name="Duy Nguyễn Trí Hoàng" userId="2fe47f83525f42cb" providerId="LiveId" clId="{AD64BA35-C063-4CF6-8574-DBB9592B012D}" dt="2022-12-16T01:55:58.926" v="861"/>
          <ac:spMkLst>
            <pc:docMk/>
            <pc:sldMk cId="4004667755" sldId="422"/>
            <ac:spMk id="4" creationId="{5B8FFFEB-32F9-F9EA-C581-573DF025CC24}"/>
          </ac:spMkLst>
        </pc:spChg>
        <pc:spChg chg="add mod">
          <ac:chgData name="Duy Nguyễn Trí Hoàng" userId="2fe47f83525f42cb" providerId="LiveId" clId="{AD64BA35-C063-4CF6-8574-DBB9592B012D}" dt="2022-12-16T01:57:59.242" v="995" actId="20577"/>
          <ac:spMkLst>
            <pc:docMk/>
            <pc:sldMk cId="4004667755" sldId="422"/>
            <ac:spMk id="5" creationId="{77DE1CE6-7CE6-B1F0-B886-C9AE1B49950A}"/>
          </ac:spMkLst>
        </pc:spChg>
        <pc:spChg chg="mod">
          <ac:chgData name="Duy Nguyễn Trí Hoàng" userId="2fe47f83525f42cb" providerId="LiveId" clId="{AD64BA35-C063-4CF6-8574-DBB9592B012D}" dt="2022-12-16T01:55:56.812" v="860" actId="1076"/>
          <ac:spMkLst>
            <pc:docMk/>
            <pc:sldMk cId="4004667755" sldId="422"/>
            <ac:spMk id="7" creationId="{00000000-0000-0000-0000-000000000000}"/>
          </ac:spMkLst>
        </pc:spChg>
        <pc:graphicFrameChg chg="mod">
          <ac:chgData name="Duy Nguyễn Trí Hoàng" userId="2fe47f83525f42cb" providerId="LiveId" clId="{AD64BA35-C063-4CF6-8574-DBB9592B012D}" dt="2022-12-16T01:55:43.113" v="859" actId="1076"/>
          <ac:graphicFrameMkLst>
            <pc:docMk/>
            <pc:sldMk cId="4004667755" sldId="422"/>
            <ac:graphicFrameMk id="14" creationId="{E3811FA8-D68B-4EBE-ADD8-A167602C6305}"/>
          </ac:graphicFrameMkLst>
        </pc:graphicFrameChg>
      </pc:sldChg>
      <pc:sldChg chg="modSp add mod setBg">
        <pc:chgData name="Duy Nguyễn Trí Hoàng" userId="2fe47f83525f42cb" providerId="LiveId" clId="{AD64BA35-C063-4CF6-8574-DBB9592B012D}" dt="2022-12-16T01:41:20.717" v="452" actId="20577"/>
        <pc:sldMkLst>
          <pc:docMk/>
          <pc:sldMk cId="1490317731" sldId="423"/>
        </pc:sldMkLst>
        <pc:spChg chg="mod">
          <ac:chgData name="Duy Nguyễn Trí Hoàng" userId="2fe47f83525f42cb" providerId="LiveId" clId="{AD64BA35-C063-4CF6-8574-DBB9592B012D}" dt="2022-12-16T01:40:34.215" v="365" actId="20577"/>
          <ac:spMkLst>
            <pc:docMk/>
            <pc:sldMk cId="1490317731" sldId="423"/>
            <ac:spMk id="4" creationId="{901BF96B-164A-E476-97F4-358F2D72324D}"/>
          </ac:spMkLst>
        </pc:spChg>
        <pc:spChg chg="mod">
          <ac:chgData name="Duy Nguyễn Trí Hoàng" userId="2fe47f83525f42cb" providerId="LiveId" clId="{AD64BA35-C063-4CF6-8574-DBB9592B012D}" dt="2022-12-16T01:40:19.883" v="326" actId="20577"/>
          <ac:spMkLst>
            <pc:docMk/>
            <pc:sldMk cId="1490317731" sldId="423"/>
            <ac:spMk id="11" creationId="{F2DF3E9A-A52E-4DCD-8188-257C245567E1}"/>
          </ac:spMkLst>
        </pc:spChg>
        <pc:spChg chg="mod">
          <ac:chgData name="Duy Nguyễn Trí Hoàng" userId="2fe47f83525f42cb" providerId="LiveId" clId="{AD64BA35-C063-4CF6-8574-DBB9592B012D}" dt="2022-12-16T01:41:20.717" v="452" actId="20577"/>
          <ac:spMkLst>
            <pc:docMk/>
            <pc:sldMk cId="1490317731" sldId="423"/>
            <ac:spMk id="16" creationId="{5C62304B-9302-47E3-963E-31B32C01E009}"/>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6-29T08:15:43.344"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765C1-34FA-4C8F-BF88-598C47381C73}" type="datetimeFigureOut">
              <a:rPr lang="en-US" smtClean="0"/>
              <a:t>7/3/2023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B955E-44C9-4510-917E-A3FDADF2A729}" type="slidenum">
              <a:rPr lang="en-US" smtClean="0"/>
              <a:t>‹#›</a:t>
            </a:fld>
            <a:endParaRPr lang="en-US"/>
          </a:p>
        </p:txBody>
      </p:sp>
    </p:spTree>
    <p:extLst>
      <p:ext uri="{BB962C8B-B14F-4D97-AF65-F5344CB8AC3E}">
        <p14:creationId xmlns:p14="http://schemas.microsoft.com/office/powerpoint/2010/main" val="2777105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Kính</a:t>
            </a:r>
            <a:r>
              <a:rPr lang="en-US" dirty="0"/>
              <a:t> </a:t>
            </a:r>
            <a:r>
              <a:rPr lang="en-US" dirty="0" err="1"/>
              <a:t>thưa</a:t>
            </a:r>
            <a:r>
              <a:rPr lang="en-US" dirty="0"/>
              <a:t> </a:t>
            </a:r>
            <a:r>
              <a:rPr lang="en-US" dirty="0" err="1"/>
              <a:t>quý</a:t>
            </a:r>
            <a:r>
              <a:rPr lang="en-US" dirty="0"/>
              <a:t> </a:t>
            </a:r>
            <a:r>
              <a:rPr lang="en-US" dirty="0" err="1"/>
              <a:t>thầy</a:t>
            </a:r>
            <a:r>
              <a:rPr lang="en-US" dirty="0"/>
              <a:t> </a:t>
            </a:r>
            <a:r>
              <a:rPr lang="en-US" dirty="0" err="1"/>
              <a:t>cô</a:t>
            </a:r>
            <a:r>
              <a:rPr lang="en-US" dirty="0"/>
              <a:t> </a:t>
            </a:r>
            <a:r>
              <a:rPr lang="en-US" dirty="0" err="1"/>
              <a:t>trong</a:t>
            </a:r>
            <a:r>
              <a:rPr lang="en-US" dirty="0"/>
              <a:t> </a:t>
            </a:r>
            <a:r>
              <a:rPr lang="en-US" dirty="0" err="1"/>
              <a:t>hội</a:t>
            </a:r>
            <a:r>
              <a:rPr lang="en-US" dirty="0"/>
              <a:t> </a:t>
            </a:r>
            <a:r>
              <a:rPr lang="en-US" dirty="0" err="1"/>
              <a:t>đồng</a:t>
            </a:r>
            <a:r>
              <a:rPr lang="en-US" dirty="0"/>
              <a:t> </a:t>
            </a:r>
            <a:r>
              <a:rPr lang="en-US" dirty="0" err="1"/>
              <a:t>em</a:t>
            </a:r>
            <a:r>
              <a:rPr lang="en-US" dirty="0"/>
              <a:t> </a:t>
            </a:r>
            <a:r>
              <a:rPr lang="en-US" dirty="0" err="1"/>
              <a:t>tên</a:t>
            </a:r>
            <a:r>
              <a:rPr lang="en-US" dirty="0"/>
              <a:t> </a:t>
            </a:r>
            <a:r>
              <a:rPr lang="en-US" dirty="0" err="1"/>
              <a:t>là</a:t>
            </a:r>
            <a:r>
              <a:rPr lang="en-US" dirty="0"/>
              <a:t> </a:t>
            </a:r>
            <a:r>
              <a:rPr lang="en-US" dirty="0" err="1"/>
              <a:t>Phạm</a:t>
            </a:r>
            <a:r>
              <a:rPr lang="en-US" dirty="0"/>
              <a:t> </a:t>
            </a:r>
            <a:r>
              <a:rPr lang="en-US" dirty="0" err="1"/>
              <a:t>Thị</a:t>
            </a:r>
            <a:r>
              <a:rPr lang="en-US" dirty="0"/>
              <a:t> </a:t>
            </a:r>
            <a:r>
              <a:rPr lang="en-US" dirty="0" err="1"/>
              <a:t>Kiều</a:t>
            </a:r>
            <a:r>
              <a:rPr lang="en-US" dirty="0"/>
              <a:t>, MSSV: 19004097, </a:t>
            </a:r>
            <a:r>
              <a:rPr lang="en-US" dirty="0" err="1"/>
              <a:t>đề</a:t>
            </a:r>
            <a:r>
              <a:rPr lang="en-US" dirty="0"/>
              <a:t> </a:t>
            </a:r>
            <a:r>
              <a:rPr lang="en-US" dirty="0" err="1"/>
              <a:t>tài</a:t>
            </a:r>
            <a:r>
              <a:rPr lang="en-US" dirty="0"/>
              <a:t> </a:t>
            </a:r>
            <a:r>
              <a:rPr lang="en-US" dirty="0" err="1"/>
              <a:t>báo</a:t>
            </a:r>
            <a:r>
              <a:rPr lang="en-US" dirty="0"/>
              <a:t> </a:t>
            </a:r>
            <a:r>
              <a:rPr lang="en-US" dirty="0" err="1"/>
              <a:t>cáo</a:t>
            </a:r>
            <a:r>
              <a:rPr lang="en-US" dirty="0"/>
              <a:t> </a:t>
            </a:r>
            <a:r>
              <a:rPr lang="en-US" dirty="0" err="1"/>
              <a:t>khóa</a:t>
            </a:r>
            <a:r>
              <a:rPr lang="en-US" dirty="0"/>
              <a:t> </a:t>
            </a:r>
            <a:r>
              <a:rPr lang="en-US" dirty="0" err="1"/>
              <a:t>luận</a:t>
            </a:r>
            <a:r>
              <a:rPr lang="en-US" dirty="0"/>
              <a:t> </a:t>
            </a:r>
            <a:r>
              <a:rPr lang="en-US" dirty="0" err="1"/>
              <a:t>của</a:t>
            </a:r>
            <a:r>
              <a:rPr lang="en-US" dirty="0"/>
              <a:t> </a:t>
            </a:r>
            <a:r>
              <a:rPr lang="en-US" dirty="0" err="1"/>
              <a:t>em</a:t>
            </a:r>
            <a:r>
              <a:rPr lang="en-US" dirty="0"/>
              <a:t> </a:t>
            </a:r>
            <a:r>
              <a:rPr lang="en-US" dirty="0" err="1"/>
              <a:t>là</a:t>
            </a:r>
            <a:r>
              <a:rPr lang="en-US" dirty="0"/>
              <a:t> </a:t>
            </a:r>
            <a:r>
              <a:rPr lang="en-US" dirty="0" err="1"/>
              <a:t>nhận</a:t>
            </a:r>
            <a:r>
              <a:rPr lang="en-US" dirty="0"/>
              <a:t> </a:t>
            </a:r>
            <a:r>
              <a:rPr lang="en-US" dirty="0" err="1"/>
              <a:t>diện</a:t>
            </a:r>
            <a:r>
              <a:rPr lang="en-US" dirty="0"/>
              <a:t> covid-19 </a:t>
            </a:r>
            <a:r>
              <a:rPr lang="en-US" dirty="0" err="1"/>
              <a:t>trên</a:t>
            </a:r>
            <a:r>
              <a:rPr lang="en-US" dirty="0"/>
              <a:t> </a:t>
            </a:r>
            <a:r>
              <a:rPr lang="en-US" dirty="0" err="1"/>
              <a:t>ảnh</a:t>
            </a:r>
            <a:r>
              <a:rPr lang="en-US" dirty="0"/>
              <a:t> </a:t>
            </a:r>
            <a:r>
              <a:rPr lang="en-US" dirty="0" err="1"/>
              <a:t>ct-phổi</a:t>
            </a:r>
            <a:r>
              <a:rPr lang="en-US" dirty="0"/>
              <a:t> </a:t>
            </a:r>
            <a:r>
              <a:rPr lang="en-US" dirty="0" err="1"/>
              <a:t>bằng</a:t>
            </a:r>
            <a:r>
              <a:rPr lang="en-US" dirty="0"/>
              <a:t> </a:t>
            </a:r>
            <a:r>
              <a:rPr lang="en-US" dirty="0" err="1"/>
              <a:t>phương</a:t>
            </a:r>
            <a:r>
              <a:rPr lang="en-US" dirty="0"/>
              <a:t> </a:t>
            </a:r>
            <a:r>
              <a:rPr lang="en-US" dirty="0" err="1"/>
              <a:t>pháp</a:t>
            </a:r>
            <a:r>
              <a:rPr lang="en-US" dirty="0"/>
              <a:t> deep learning, </a:t>
            </a:r>
            <a:r>
              <a:rPr lang="en-US" dirty="0" err="1"/>
              <a:t>giáo</a:t>
            </a:r>
            <a:r>
              <a:rPr lang="en-US" dirty="0"/>
              <a:t> </a:t>
            </a:r>
            <a:r>
              <a:rPr lang="en-US" dirty="0" err="1"/>
              <a:t>viên</a:t>
            </a:r>
            <a:r>
              <a:rPr lang="en-US" dirty="0"/>
              <a:t> </a:t>
            </a:r>
            <a:r>
              <a:rPr lang="en-US" dirty="0" err="1"/>
              <a:t>hướng</a:t>
            </a:r>
            <a:r>
              <a:rPr lang="en-US" dirty="0"/>
              <a:t> </a:t>
            </a:r>
            <a:r>
              <a:rPr lang="en-US" dirty="0" err="1"/>
              <a:t>dẫn</a:t>
            </a:r>
            <a:r>
              <a:rPr lang="en-US" dirty="0"/>
              <a:t> </a:t>
            </a:r>
            <a:r>
              <a:rPr lang="en-US" dirty="0" err="1"/>
              <a:t>là</a:t>
            </a:r>
            <a:r>
              <a:rPr lang="en-US" dirty="0"/>
              <a:t> </a:t>
            </a:r>
            <a:r>
              <a:rPr lang="en-US" dirty="0" err="1"/>
              <a:t>thầy</a:t>
            </a:r>
            <a:r>
              <a:rPr lang="en-US" dirty="0"/>
              <a:t> Phan Anh </a:t>
            </a:r>
            <a:r>
              <a:rPr lang="en-US" dirty="0" err="1"/>
              <a:t>Cang</a:t>
            </a:r>
            <a:endParaRPr lang="vi-V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C2D1BD-DD45-4AB3-B0AC-75343E11EFAD}"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86700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 2 </a:t>
            </a:r>
            <a:r>
              <a:rPr lang="en-US" dirty="0" err="1"/>
              <a:t>bài</a:t>
            </a:r>
            <a:r>
              <a:rPr lang="en-US" dirty="0"/>
              <a:t> </a:t>
            </a:r>
            <a:r>
              <a:rPr lang="en-US" dirty="0" err="1"/>
              <a:t>báo</a:t>
            </a:r>
            <a:r>
              <a:rPr lang="en-US" dirty="0"/>
              <a:t> </a:t>
            </a:r>
            <a:r>
              <a:rPr lang="en-US" dirty="0" err="1"/>
              <a:t>trong</a:t>
            </a:r>
            <a:r>
              <a:rPr lang="en-US" dirty="0"/>
              <a:t> </a:t>
            </a:r>
            <a:r>
              <a:rPr lang="en-US" dirty="0" err="1"/>
              <a:t>nghiên</a:t>
            </a:r>
            <a:r>
              <a:rPr lang="en-US" dirty="0"/>
              <a:t> </a:t>
            </a:r>
            <a:r>
              <a:rPr lang="en-US" dirty="0" err="1"/>
              <a:t>cứu</a:t>
            </a:r>
            <a:r>
              <a:rPr lang="en-US" dirty="0"/>
              <a:t> </a:t>
            </a:r>
            <a:r>
              <a:rPr lang="en-US" dirty="0" err="1"/>
              <a:t>liên</a:t>
            </a:r>
            <a:r>
              <a:rPr lang="en-US" dirty="0"/>
              <a:t> </a:t>
            </a:r>
            <a:r>
              <a:rPr lang="en-US" dirty="0" err="1"/>
              <a:t>quan</a:t>
            </a:r>
            <a:r>
              <a:rPr lang="en-US" dirty="0"/>
              <a:t> </a:t>
            </a:r>
            <a:r>
              <a:rPr lang="en-US" dirty="0" err="1"/>
              <a:t>đều</a:t>
            </a:r>
            <a:r>
              <a:rPr lang="en-US" dirty="0"/>
              <a:t> </a:t>
            </a:r>
            <a:r>
              <a:rPr lang="en-US" dirty="0" err="1"/>
              <a:t>cho</a:t>
            </a:r>
            <a:r>
              <a:rPr lang="en-US" dirty="0"/>
              <a:t> </a:t>
            </a:r>
            <a:r>
              <a:rPr lang="en-US" dirty="0" err="1"/>
              <a:t>thấy</a:t>
            </a:r>
            <a:r>
              <a:rPr lang="en-US" dirty="0"/>
              <a:t> </a:t>
            </a:r>
            <a:r>
              <a:rPr lang="en-US" dirty="0" err="1"/>
              <a:t>việc</a:t>
            </a:r>
            <a:r>
              <a:rPr lang="en-US" dirty="0"/>
              <a:t> </a:t>
            </a:r>
            <a:r>
              <a:rPr lang="en-US" dirty="0" err="1"/>
              <a:t>ứng</a:t>
            </a:r>
            <a:r>
              <a:rPr lang="en-US" dirty="0"/>
              <a:t> </a:t>
            </a:r>
            <a:r>
              <a:rPr lang="en-US" dirty="0" err="1"/>
              <a:t>dụng</a:t>
            </a:r>
            <a:r>
              <a:rPr lang="en-US" dirty="0"/>
              <a:t> deep learning </a:t>
            </a:r>
            <a:r>
              <a:rPr lang="en-US" dirty="0" err="1"/>
              <a:t>cho</a:t>
            </a:r>
            <a:r>
              <a:rPr lang="en-US" dirty="0"/>
              <a:t> </a:t>
            </a:r>
            <a:r>
              <a:rPr lang="en-US" dirty="0" err="1"/>
              <a:t>việc</a:t>
            </a:r>
            <a:r>
              <a:rPr lang="en-US" dirty="0"/>
              <a:t> </a:t>
            </a:r>
            <a:r>
              <a:rPr lang="en-US" dirty="0" err="1"/>
              <a:t>nhận</a:t>
            </a:r>
            <a:r>
              <a:rPr lang="en-US" dirty="0"/>
              <a:t> </a:t>
            </a:r>
            <a:r>
              <a:rPr lang="en-US" dirty="0" err="1"/>
              <a:t>dạng</a:t>
            </a:r>
            <a:r>
              <a:rPr lang="en-US" dirty="0"/>
              <a:t> covid-19 </a:t>
            </a:r>
            <a:r>
              <a:rPr lang="en-US" dirty="0" err="1"/>
              <a:t>tuy</a:t>
            </a:r>
            <a:r>
              <a:rPr lang="en-US" dirty="0"/>
              <a:t> </a:t>
            </a:r>
            <a:r>
              <a:rPr lang="en-US" dirty="0" err="1"/>
              <a:t>nhiên</a:t>
            </a:r>
            <a:r>
              <a:rPr lang="en-US" dirty="0"/>
              <a:t> </a:t>
            </a:r>
            <a:r>
              <a:rPr lang="en-US" dirty="0" err="1"/>
              <a:t>độ</a:t>
            </a:r>
            <a:r>
              <a:rPr lang="en-US" dirty="0"/>
              <a:t> </a:t>
            </a:r>
            <a:r>
              <a:rPr lang="en-US" dirty="0" err="1"/>
              <a:t>xác</a:t>
            </a:r>
            <a:r>
              <a:rPr lang="en-US" dirty="0"/>
              <a:t> </a:t>
            </a:r>
            <a:r>
              <a:rPr lang="en-US" dirty="0" err="1"/>
              <a:t>thực</a:t>
            </a:r>
            <a:r>
              <a:rPr lang="en-US" dirty="0"/>
              <a:t> </a:t>
            </a:r>
            <a:r>
              <a:rPr lang="en-US" dirty="0" err="1"/>
              <a:t>của</a:t>
            </a:r>
            <a:r>
              <a:rPr lang="en-US" dirty="0"/>
              <a:t> 2 </a:t>
            </a:r>
            <a:r>
              <a:rPr lang="en-US" dirty="0" err="1"/>
              <a:t>bài</a:t>
            </a:r>
            <a:r>
              <a:rPr lang="en-US" dirty="0"/>
              <a:t> </a:t>
            </a:r>
            <a:r>
              <a:rPr lang="en-US" dirty="0" err="1"/>
              <a:t>báo</a:t>
            </a:r>
            <a:r>
              <a:rPr lang="en-US" dirty="0"/>
              <a:t> </a:t>
            </a:r>
            <a:r>
              <a:rPr lang="en-US" dirty="0" err="1"/>
              <a:t>vẫn</a:t>
            </a:r>
            <a:r>
              <a:rPr lang="en-US" dirty="0"/>
              <a:t> </a:t>
            </a:r>
            <a:r>
              <a:rPr lang="en-US" dirty="0" err="1"/>
              <a:t>chưa</a:t>
            </a:r>
            <a:r>
              <a:rPr lang="en-US" dirty="0"/>
              <a:t> </a:t>
            </a:r>
            <a:r>
              <a:rPr lang="en-US" dirty="0" err="1"/>
              <a:t>cao</a:t>
            </a:r>
            <a:r>
              <a:rPr lang="en-US" dirty="0"/>
              <a:t> </a:t>
            </a:r>
            <a:r>
              <a:rPr lang="en-US" dirty="0" err="1"/>
              <a:t>nên</a:t>
            </a:r>
            <a:r>
              <a:rPr lang="en-US" dirty="0"/>
              <a:t> </a:t>
            </a:r>
            <a:r>
              <a:rPr lang="en-US" dirty="0" err="1"/>
              <a:t>trong</a:t>
            </a:r>
            <a:r>
              <a:rPr lang="en-US" dirty="0"/>
              <a:t> </a:t>
            </a:r>
            <a:r>
              <a:rPr lang="en-US" dirty="0" err="1"/>
              <a:t>bài</a:t>
            </a:r>
            <a:r>
              <a:rPr lang="en-US" dirty="0"/>
              <a:t> </a:t>
            </a:r>
            <a:r>
              <a:rPr lang="en-US" dirty="0" err="1"/>
              <a:t>báo</a:t>
            </a:r>
            <a:r>
              <a:rPr lang="en-US" dirty="0"/>
              <a:t> </a:t>
            </a:r>
            <a:r>
              <a:rPr lang="en-US" dirty="0" err="1"/>
              <a:t>cáo</a:t>
            </a:r>
            <a:r>
              <a:rPr lang="en-US" dirty="0"/>
              <a:t> </a:t>
            </a:r>
            <a:r>
              <a:rPr lang="en-US" dirty="0" err="1"/>
              <a:t>này</a:t>
            </a:r>
            <a:r>
              <a:rPr lang="en-US" dirty="0"/>
              <a:t> </a:t>
            </a:r>
            <a:r>
              <a:rPr lang="en-US" dirty="0" err="1"/>
              <a:t>em</a:t>
            </a:r>
            <a:r>
              <a:rPr lang="en-US" dirty="0"/>
              <a:t> </a:t>
            </a:r>
            <a:r>
              <a:rPr lang="en-US" dirty="0" err="1"/>
              <a:t>sẽ</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mới</a:t>
            </a:r>
            <a:r>
              <a:rPr lang="en-US" dirty="0"/>
              <a:t> </a:t>
            </a:r>
            <a:r>
              <a:rPr lang="en-US" dirty="0" err="1"/>
              <a:t>và</a:t>
            </a:r>
            <a:r>
              <a:rPr lang="en-US" dirty="0"/>
              <a:t> </a:t>
            </a:r>
            <a:r>
              <a:rPr lang="en-US" dirty="0" err="1"/>
              <a:t>cải</a:t>
            </a:r>
            <a:r>
              <a:rPr lang="en-US" dirty="0"/>
              <a:t> </a:t>
            </a:r>
            <a:r>
              <a:rPr lang="en-US" dirty="0" err="1"/>
              <a:t>tiến</a:t>
            </a:r>
            <a:r>
              <a:rPr lang="en-US" dirty="0"/>
              <a:t> </a:t>
            </a:r>
            <a:r>
              <a:rPr lang="en-US" dirty="0" err="1"/>
              <a:t>mô</a:t>
            </a:r>
            <a:r>
              <a:rPr lang="en-US" dirty="0"/>
              <a:t> </a:t>
            </a:r>
            <a:r>
              <a:rPr lang="en-US" dirty="0" err="1"/>
              <a:t>hình</a:t>
            </a:r>
            <a:r>
              <a:rPr lang="en-US" dirty="0"/>
              <a:t> </a:t>
            </a:r>
            <a:r>
              <a:rPr lang="en-US" dirty="0" err="1"/>
              <a:t>mạng</a:t>
            </a:r>
            <a:r>
              <a:rPr lang="en-US" dirty="0"/>
              <a:t> </a:t>
            </a:r>
            <a:r>
              <a:rPr lang="en-US" dirty="0" err="1"/>
              <a:t>cũ</a:t>
            </a:r>
            <a:r>
              <a:rPr lang="en-US" dirty="0"/>
              <a:t> </a:t>
            </a:r>
            <a:r>
              <a:rPr lang="en-US" dirty="0" err="1"/>
              <a:t>để</a:t>
            </a:r>
            <a:r>
              <a:rPr lang="en-US" dirty="0"/>
              <a:t> </a:t>
            </a:r>
            <a:r>
              <a:rPr lang="en-US" dirty="0" err="1"/>
              <a:t>làm</a:t>
            </a:r>
            <a:r>
              <a:rPr lang="en-US" dirty="0"/>
              <a:t> </a:t>
            </a:r>
            <a:r>
              <a:rPr lang="en-US" dirty="0" err="1"/>
              <a:t>tăng</a:t>
            </a:r>
            <a:r>
              <a:rPr lang="en-US" dirty="0"/>
              <a:t> </a:t>
            </a:r>
            <a:r>
              <a:rPr lang="en-US" dirty="0" err="1"/>
              <a:t>chính</a:t>
            </a:r>
            <a:r>
              <a:rPr lang="en-US" dirty="0"/>
              <a:t> </a:t>
            </a:r>
            <a:r>
              <a:rPr lang="en-US" dirty="0" err="1"/>
              <a:t>xác</a:t>
            </a:r>
            <a:r>
              <a:rPr lang="en-US" dirty="0"/>
              <a:t> </a:t>
            </a:r>
            <a:r>
              <a:rPr lang="en-US" dirty="0" err="1"/>
              <a:t>cho</a:t>
            </a:r>
            <a:r>
              <a:rPr lang="en-US" dirty="0"/>
              <a:t> </a:t>
            </a:r>
            <a:r>
              <a:rPr lang="en-US" dirty="0" err="1"/>
              <a:t>mô</a:t>
            </a:r>
            <a:r>
              <a:rPr lang="en-US" dirty="0"/>
              <a:t> </a:t>
            </a:r>
            <a:r>
              <a:rPr lang="en-US" dirty="0" err="1"/>
              <a:t>hình</a:t>
            </a:r>
            <a:r>
              <a:rPr lang="en-US" dirty="0"/>
              <a:t>. </a:t>
            </a:r>
            <a:r>
              <a:rPr lang="en-US" dirty="0" err="1"/>
              <a:t>Mô</a:t>
            </a:r>
            <a:r>
              <a:rPr lang="en-US" dirty="0"/>
              <a:t> </a:t>
            </a:r>
            <a:r>
              <a:rPr lang="en-US" dirty="0" err="1"/>
              <a:t>hình</a:t>
            </a:r>
            <a:r>
              <a:rPr lang="en-US" dirty="0"/>
              <a:t> </a:t>
            </a:r>
            <a:r>
              <a:rPr lang="en-US" dirty="0" err="1"/>
              <a:t>đề</a:t>
            </a:r>
            <a:r>
              <a:rPr lang="en-US" dirty="0"/>
              <a:t> </a:t>
            </a:r>
            <a:r>
              <a:rPr lang="en-US" dirty="0" err="1"/>
              <a:t>xuất</a:t>
            </a:r>
            <a:r>
              <a:rPr lang="en-US" dirty="0"/>
              <a:t> </a:t>
            </a:r>
            <a:r>
              <a:rPr lang="en-US" dirty="0" err="1"/>
              <a:t>của</a:t>
            </a:r>
            <a:r>
              <a:rPr lang="en-US" dirty="0"/>
              <a:t> </a:t>
            </a:r>
            <a:r>
              <a:rPr lang="en-US" dirty="0" err="1"/>
              <a:t>em</a:t>
            </a:r>
            <a:r>
              <a:rPr lang="en-US" dirty="0"/>
              <a:t> </a:t>
            </a:r>
            <a:r>
              <a:rPr lang="en-US" dirty="0" err="1"/>
              <a:t>gồm</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sau</a:t>
            </a:r>
            <a:r>
              <a:rPr lang="en-US" dirty="0"/>
              <a:t> </a:t>
            </a:r>
            <a:r>
              <a:rPr lang="en-US" dirty="0" err="1"/>
              <a:t>khi</a:t>
            </a:r>
            <a:r>
              <a:rPr lang="en-US" dirty="0"/>
              <a:t> </a:t>
            </a:r>
            <a:r>
              <a:rPr lang="en-US" dirty="0" err="1"/>
              <a:t>đưa</a:t>
            </a:r>
            <a:r>
              <a:rPr lang="en-US" dirty="0"/>
              <a:t> </a:t>
            </a:r>
            <a:r>
              <a:rPr lang="en-US" dirty="0" err="1"/>
              <a:t>vào</a:t>
            </a:r>
            <a:r>
              <a:rPr lang="en-US" dirty="0"/>
              <a:t> </a:t>
            </a:r>
            <a:r>
              <a:rPr lang="en-US" dirty="0" err="1"/>
              <a:t>huấn</a:t>
            </a:r>
            <a:r>
              <a:rPr lang="en-US" dirty="0"/>
              <a:t> </a:t>
            </a:r>
            <a:r>
              <a:rPr lang="en-US" dirty="0" err="1"/>
              <a:t>luyện</a:t>
            </a:r>
            <a:r>
              <a:rPr lang="en-US" dirty="0"/>
              <a:t> </a:t>
            </a:r>
            <a:r>
              <a:rPr lang="en-US" dirty="0" err="1"/>
              <a:t>sẽ</a:t>
            </a:r>
            <a:r>
              <a:rPr lang="en-US" dirty="0"/>
              <a:t> </a:t>
            </a:r>
            <a:r>
              <a:rPr lang="en-US" dirty="0" err="1"/>
              <a:t>trải</a:t>
            </a:r>
            <a:r>
              <a:rPr lang="en-US" dirty="0"/>
              <a:t> qua </a:t>
            </a:r>
            <a:r>
              <a:rPr lang="en-US" dirty="0" err="1"/>
              <a:t>bước</a:t>
            </a:r>
            <a:r>
              <a:rPr lang="en-US" dirty="0"/>
              <a:t> </a:t>
            </a:r>
            <a:r>
              <a:rPr lang="en-US" dirty="0" err="1"/>
              <a:t>tiền</a:t>
            </a:r>
            <a:r>
              <a:rPr lang="en-US" dirty="0"/>
              <a:t> </a:t>
            </a:r>
            <a:r>
              <a:rPr lang="en-US" dirty="0" err="1"/>
              <a:t>xử</a:t>
            </a:r>
            <a:r>
              <a:rPr lang="en-US" dirty="0"/>
              <a:t> </a:t>
            </a:r>
            <a:r>
              <a:rPr lang="en-US" dirty="0" err="1"/>
              <a:t>lí</a:t>
            </a:r>
            <a:r>
              <a:rPr lang="en-US" dirty="0"/>
              <a:t> </a:t>
            </a:r>
            <a:r>
              <a:rPr lang="en-US" dirty="0" err="1"/>
              <a:t>ảnh</a:t>
            </a:r>
            <a:r>
              <a:rPr lang="en-US" dirty="0"/>
              <a:t> ở </a:t>
            </a:r>
            <a:r>
              <a:rPr lang="en-US" dirty="0" err="1"/>
              <a:t>đâu</a:t>
            </a:r>
            <a:r>
              <a:rPr lang="en-US" dirty="0"/>
              <a:t> </a:t>
            </a:r>
            <a:r>
              <a:rPr lang="en-US" dirty="0" err="1"/>
              <a:t>em</a:t>
            </a:r>
            <a:r>
              <a:rPr lang="en-US" dirty="0"/>
              <a:t> </a:t>
            </a:r>
            <a:r>
              <a:rPr lang="en-US" dirty="0" err="1"/>
              <a:t>thực</a:t>
            </a:r>
            <a:r>
              <a:rPr lang="en-US" dirty="0"/>
              <a:t> </a:t>
            </a:r>
            <a:r>
              <a:rPr lang="en-US" dirty="0" err="1"/>
              <a:t>hiện</a:t>
            </a:r>
            <a:r>
              <a:rPr lang="en-US" dirty="0"/>
              <a:t> </a:t>
            </a:r>
            <a:r>
              <a:rPr lang="en-US" dirty="0" err="1"/>
              <a:t>việc</a:t>
            </a:r>
            <a:r>
              <a:rPr lang="en-US" dirty="0"/>
              <a:t> </a:t>
            </a:r>
            <a:r>
              <a:rPr lang="en-US" dirty="0" err="1"/>
              <a:t>tiền</a:t>
            </a:r>
            <a:r>
              <a:rPr lang="en-US" dirty="0"/>
              <a:t> </a:t>
            </a:r>
            <a:r>
              <a:rPr lang="en-US" dirty="0" err="1"/>
              <a:t>xử</a:t>
            </a:r>
            <a:r>
              <a:rPr lang="en-US" dirty="0"/>
              <a:t> </a:t>
            </a:r>
            <a:r>
              <a:rPr lang="en-US" dirty="0" err="1"/>
              <a:t>lí</a:t>
            </a:r>
            <a:r>
              <a:rPr lang="en-US" dirty="0"/>
              <a:t> </a:t>
            </a:r>
            <a:r>
              <a:rPr lang="en-US" dirty="0" err="1"/>
              <a:t>bằng</a:t>
            </a:r>
            <a:r>
              <a:rPr lang="en-US" dirty="0"/>
              <a:t> </a:t>
            </a:r>
            <a:r>
              <a:rPr lang="en-US" dirty="0" err="1"/>
              <a:t>cách</a:t>
            </a:r>
            <a:r>
              <a:rPr lang="en-US" dirty="0"/>
              <a:t> </a:t>
            </a:r>
            <a:r>
              <a:rPr lang="en-US" dirty="0" err="1"/>
              <a:t>lật</a:t>
            </a:r>
            <a:r>
              <a:rPr lang="en-US" dirty="0"/>
              <a:t> </a:t>
            </a:r>
            <a:r>
              <a:rPr lang="en-US" dirty="0" err="1"/>
              <a:t>ảnh</a:t>
            </a:r>
            <a:r>
              <a:rPr lang="en-US" dirty="0"/>
              <a:t>, </a:t>
            </a:r>
            <a:r>
              <a:rPr lang="en-US" dirty="0" err="1"/>
              <a:t>xoay</a:t>
            </a:r>
            <a:r>
              <a:rPr lang="en-US" dirty="0"/>
              <a:t> </a:t>
            </a:r>
            <a:r>
              <a:rPr lang="en-US" dirty="0" err="1"/>
              <a:t>ảnh</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kích</a:t>
            </a:r>
            <a:r>
              <a:rPr lang="en-US" dirty="0"/>
              <a:t> </a:t>
            </a:r>
            <a:r>
              <a:rPr lang="en-US" dirty="0" err="1"/>
              <a:t>thước</a:t>
            </a:r>
            <a:r>
              <a:rPr lang="en-US" dirty="0"/>
              <a:t> </a:t>
            </a:r>
            <a:r>
              <a:rPr lang="en-US" dirty="0" err="1"/>
              <a:t>ảnh</a:t>
            </a:r>
            <a:r>
              <a:rPr lang="en-US" dirty="0"/>
              <a:t> </a:t>
            </a:r>
            <a:endParaRPr lang="vi-VN" dirty="0"/>
          </a:p>
        </p:txBody>
      </p:sp>
      <p:sp>
        <p:nvSpPr>
          <p:cNvPr id="4" name="Slide Number Placeholder 3"/>
          <p:cNvSpPr>
            <a:spLocks noGrp="1"/>
          </p:cNvSpPr>
          <p:nvPr>
            <p:ph type="sldNum" sz="quarter" idx="5"/>
          </p:nvPr>
        </p:nvSpPr>
        <p:spPr/>
        <p:txBody>
          <a:bodyPr/>
          <a:lstStyle/>
          <a:p>
            <a:fld id="{72C2D1BD-DD45-4AB3-B0AC-75343E11EFAD}" type="slidenum">
              <a:rPr lang="vi-VN" smtClean="0"/>
              <a:t>12</a:t>
            </a:fld>
            <a:endParaRPr lang="vi-VN"/>
          </a:p>
        </p:txBody>
      </p:sp>
    </p:spTree>
    <p:extLst>
      <p:ext uri="{BB962C8B-B14F-4D97-AF65-F5344CB8AC3E}">
        <p14:creationId xmlns:p14="http://schemas.microsoft.com/office/powerpoint/2010/main" val="294749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Đối</a:t>
            </a:r>
            <a:r>
              <a:rPr lang="en-US" dirty="0"/>
              <a:t> </a:t>
            </a:r>
            <a:r>
              <a:rPr lang="en-US" dirty="0" err="1"/>
              <a:t>với</a:t>
            </a:r>
            <a:r>
              <a:rPr lang="en-US" dirty="0"/>
              <a:t> </a:t>
            </a:r>
            <a:r>
              <a:rPr lang="en-US" dirty="0" err="1"/>
              <a:t>pha</a:t>
            </a:r>
            <a:r>
              <a:rPr lang="en-US" dirty="0"/>
              <a:t> </a:t>
            </a:r>
            <a:r>
              <a:rPr lang="en-US" dirty="0" err="1"/>
              <a:t>tiền</a:t>
            </a:r>
            <a:r>
              <a:rPr lang="en-US" dirty="0"/>
              <a:t> </a:t>
            </a:r>
            <a:r>
              <a:rPr lang="en-US" dirty="0" err="1"/>
              <a:t>xử</a:t>
            </a:r>
            <a:r>
              <a:rPr lang="en-US" dirty="0"/>
              <a:t> </a:t>
            </a:r>
            <a:r>
              <a:rPr lang="en-US" dirty="0" err="1"/>
              <a:t>lí</a:t>
            </a:r>
            <a:r>
              <a:rPr lang="en-US" dirty="0"/>
              <a:t> </a:t>
            </a:r>
            <a:r>
              <a:rPr lang="en-US" dirty="0" err="1"/>
              <a:t>ảnh</a:t>
            </a:r>
            <a:r>
              <a:rPr lang="en-US" dirty="0"/>
              <a:t> </a:t>
            </a:r>
            <a:r>
              <a:rPr lang="en-US" dirty="0" err="1"/>
              <a:t>em</a:t>
            </a:r>
            <a:r>
              <a:rPr lang="en-US" dirty="0"/>
              <a:t> </a:t>
            </a:r>
            <a:r>
              <a:rPr lang="en-US" dirty="0" err="1"/>
              <a:t>sử</a:t>
            </a:r>
            <a:r>
              <a:rPr lang="en-US" dirty="0"/>
              <a:t> </a:t>
            </a:r>
            <a:r>
              <a:rPr lang="en-US" dirty="0" err="1"/>
              <a:t>dụng</a:t>
            </a:r>
            <a:r>
              <a:rPr lang="en-US" dirty="0"/>
              <a:t> </a:t>
            </a:r>
            <a:r>
              <a:rPr lang="en-US" dirty="0" err="1"/>
              <a:t>việc</a:t>
            </a:r>
            <a:r>
              <a:rPr lang="en-US" dirty="0"/>
              <a:t> </a:t>
            </a:r>
            <a:r>
              <a:rPr lang="en-US" dirty="0" err="1"/>
              <a:t>lật</a:t>
            </a:r>
            <a:r>
              <a:rPr lang="en-US" dirty="0"/>
              <a:t> </a:t>
            </a:r>
            <a:r>
              <a:rPr lang="en-US" dirty="0" err="1"/>
              <a:t>ảnh</a:t>
            </a:r>
            <a:r>
              <a:rPr lang="en-US" dirty="0"/>
              <a:t> </a:t>
            </a:r>
            <a:r>
              <a:rPr lang="en-US" dirty="0" err="1"/>
              <a:t>và</a:t>
            </a:r>
            <a:r>
              <a:rPr lang="en-US" dirty="0"/>
              <a:t> </a:t>
            </a:r>
            <a:r>
              <a:rPr lang="en-US" dirty="0" err="1"/>
              <a:t>xoay</a:t>
            </a:r>
            <a:r>
              <a:rPr lang="en-US" dirty="0"/>
              <a:t> </a:t>
            </a:r>
            <a:r>
              <a:rPr lang="en-US" dirty="0" err="1"/>
              <a:t>ảnh</a:t>
            </a:r>
            <a:r>
              <a:rPr lang="en-US" dirty="0"/>
              <a:t> </a:t>
            </a:r>
            <a:r>
              <a:rPr lang="en-US" dirty="0" err="1"/>
              <a:t>để</a:t>
            </a:r>
            <a:r>
              <a:rPr lang="en-US" dirty="0"/>
              <a:t> </a:t>
            </a:r>
            <a:r>
              <a:rPr lang="en-US" dirty="0" err="1"/>
              <a:t>tạo</a:t>
            </a:r>
            <a:r>
              <a:rPr lang="en-US" dirty="0"/>
              <a:t> </a:t>
            </a:r>
            <a:r>
              <a:rPr lang="en-US" dirty="0" err="1"/>
              <a:t>nhiều</a:t>
            </a:r>
            <a:r>
              <a:rPr lang="en-US" dirty="0"/>
              <a:t> </a:t>
            </a:r>
            <a:r>
              <a:rPr lang="en-US" dirty="0" err="1"/>
              <a:t>ảnh</a:t>
            </a:r>
            <a:r>
              <a:rPr lang="en-US" dirty="0"/>
              <a:t> </a:t>
            </a:r>
            <a:r>
              <a:rPr lang="en-US" dirty="0" err="1"/>
              <a:t>hơn</a:t>
            </a:r>
            <a:r>
              <a:rPr lang="en-US" dirty="0"/>
              <a:t> </a:t>
            </a:r>
            <a:r>
              <a:rPr lang="en-US" dirty="0" err="1"/>
              <a:t>trong</a:t>
            </a:r>
            <a:r>
              <a:rPr lang="en-US" dirty="0"/>
              <a:t> </a:t>
            </a:r>
            <a:r>
              <a:rPr lang="en-US" dirty="0" err="1"/>
              <a:t>việc</a:t>
            </a:r>
            <a:r>
              <a:rPr lang="en-US" dirty="0"/>
              <a:t> </a:t>
            </a:r>
            <a:r>
              <a:rPr lang="en-US" dirty="0" err="1"/>
              <a:t>cho</a:t>
            </a:r>
            <a:r>
              <a:rPr lang="en-US" dirty="0"/>
              <a:t> </a:t>
            </a:r>
            <a:r>
              <a:rPr lang="en-US" dirty="0" err="1"/>
              <a:t>máy</a:t>
            </a:r>
            <a:r>
              <a:rPr lang="en-US" dirty="0"/>
              <a:t> </a:t>
            </a:r>
            <a:r>
              <a:rPr lang="en-US" dirty="0" err="1"/>
              <a:t>học</a:t>
            </a:r>
            <a:endParaRPr dirty="0"/>
          </a:p>
        </p:txBody>
      </p:sp>
    </p:spTree>
    <p:extLst>
      <p:ext uri="{BB962C8B-B14F-4D97-AF65-F5344CB8AC3E}">
        <p14:creationId xmlns:p14="http://schemas.microsoft.com/office/powerpoint/2010/main" val="262776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76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355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0723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643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 (0.11). (0.97)</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(6954.54 giây) </a:t>
            </a:r>
          </a:p>
          <a:p>
            <a:pPr marL="0" lvl="0" indent="0" algn="l" rtl="0">
              <a:spcBef>
                <a:spcPts val="0"/>
              </a:spcBef>
              <a:spcAft>
                <a:spcPts val="0"/>
              </a:spcAft>
              <a:buNone/>
            </a:pPr>
            <a:endParaRPr lang="vi-V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buFont typeface="+mj-lt"/>
              <a:buAutoNum type="arabicPeriod"/>
            </a:pPr>
            <a:r>
              <a:rPr lang="vi-VN" b="0" i="0" dirty="0">
                <a:solidFill>
                  <a:srgbClr val="374151"/>
                </a:solidFill>
                <a:effectLst/>
                <a:latin typeface="Söhne"/>
              </a:rPr>
              <a:t>Số lượng tham số lớn: ResNet50 có số lượng tham số lớn, đòi hỏi tài nguyên tính toán và bộ nhớ cao.</a:t>
            </a:r>
          </a:p>
          <a:p>
            <a:pPr algn="l">
              <a:buFont typeface="+mj-lt"/>
              <a:buAutoNum type="arabicPeriod"/>
            </a:pPr>
            <a:r>
              <a:rPr lang="vi-VN" b="0" i="0" dirty="0">
                <a:solidFill>
                  <a:srgbClr val="374151"/>
                </a:solidFill>
                <a:effectLst/>
                <a:latin typeface="Söhne"/>
              </a:rPr>
              <a:t>Đòi hỏi tập dữ liệu lớn: </a:t>
            </a:r>
          </a:p>
          <a:p>
            <a:pPr marL="0" lvl="0" indent="0" algn="l" rtl="0">
              <a:spcBef>
                <a:spcPts val="0"/>
              </a:spcBef>
              <a:spcAft>
                <a:spcPts val="0"/>
              </a:spcAft>
              <a:buNone/>
            </a:pPr>
            <a:endParaRPr lang="vi-V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0642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 (0.11). (0.97)</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(6954.54 giây) </a:t>
            </a:r>
          </a:p>
          <a:p>
            <a:pPr marL="0" lvl="0" indent="0" algn="l" rtl="0">
              <a:spcBef>
                <a:spcPts val="0"/>
              </a:spcBef>
              <a:spcAft>
                <a:spcPts val="0"/>
              </a:spcAft>
              <a:buNone/>
            </a:pPr>
            <a:endParaRPr lang="vi-V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buFont typeface="+mj-lt"/>
              <a:buAutoNum type="arabicPeriod"/>
            </a:pPr>
            <a:r>
              <a:rPr lang="vi-VN" b="0" i="0" dirty="0">
                <a:solidFill>
                  <a:srgbClr val="374151"/>
                </a:solidFill>
                <a:effectLst/>
                <a:latin typeface="Söhne"/>
              </a:rPr>
              <a:t>Số lượng tham số lớn: ResNet50 có số lượng tham số lớn, đòi hỏi tài nguyên tính toán và bộ nhớ cao.</a:t>
            </a:r>
          </a:p>
          <a:p>
            <a:pPr algn="l">
              <a:buFont typeface="+mj-lt"/>
              <a:buAutoNum type="arabicPeriod"/>
            </a:pPr>
            <a:r>
              <a:rPr lang="vi-VN" b="0" i="0" dirty="0">
                <a:solidFill>
                  <a:srgbClr val="374151"/>
                </a:solidFill>
                <a:effectLst/>
                <a:latin typeface="Söhne"/>
              </a:rPr>
              <a:t>Đòi hỏi tập dữ liệu lớn: </a:t>
            </a:r>
          </a:p>
          <a:p>
            <a:pPr marL="0" lvl="0" indent="0" algn="l" rtl="0">
              <a:spcBef>
                <a:spcPts val="0"/>
              </a:spcBef>
              <a:spcAft>
                <a:spcPts val="0"/>
              </a:spcAft>
              <a:buNone/>
            </a:pPr>
            <a:endParaRPr lang="vi-V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51054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183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896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Đối</a:t>
            </a:r>
            <a:r>
              <a:rPr lang="en-US" dirty="0"/>
              <a:t> </a:t>
            </a:r>
            <a:r>
              <a:rPr lang="en-US" dirty="0" err="1"/>
              <a:t>với</a:t>
            </a:r>
            <a:r>
              <a:rPr lang="en-US" dirty="0"/>
              <a:t> </a:t>
            </a:r>
            <a:r>
              <a:rPr lang="en-US" dirty="0" err="1"/>
              <a:t>đề</a:t>
            </a:r>
            <a:r>
              <a:rPr lang="en-US" dirty="0"/>
              <a:t> </a:t>
            </a:r>
            <a:r>
              <a:rPr lang="en-US" dirty="0" err="1"/>
              <a:t>tài</a:t>
            </a:r>
            <a:r>
              <a:rPr lang="en-US" dirty="0"/>
              <a:t> </a:t>
            </a:r>
            <a:r>
              <a:rPr lang="en-US" dirty="0" err="1"/>
              <a:t>này</a:t>
            </a:r>
            <a:r>
              <a:rPr lang="en-US" dirty="0"/>
              <a:t> </a:t>
            </a:r>
            <a:r>
              <a:rPr lang="en-US" dirty="0" err="1"/>
              <a:t>em</a:t>
            </a:r>
            <a:r>
              <a:rPr lang="en-US" dirty="0"/>
              <a:t> </a:t>
            </a:r>
            <a:r>
              <a:rPr lang="en-US" dirty="0" err="1"/>
              <a:t>xin</a:t>
            </a:r>
            <a:r>
              <a:rPr lang="en-US" dirty="0"/>
              <a:t> </a:t>
            </a:r>
            <a:r>
              <a:rPr lang="en-US" dirty="0" err="1"/>
              <a:t>sẽ</a:t>
            </a:r>
            <a:r>
              <a:rPr lang="en-US" dirty="0"/>
              <a:t> </a:t>
            </a:r>
            <a:r>
              <a:rPr lang="en-US" dirty="0" err="1"/>
              <a:t>trình</a:t>
            </a:r>
            <a:r>
              <a:rPr lang="en-US" dirty="0"/>
              <a:t> </a:t>
            </a:r>
            <a:r>
              <a:rPr lang="en-US" dirty="0" err="1"/>
              <a:t>bày</a:t>
            </a:r>
            <a:r>
              <a:rPr lang="en-US" dirty="0"/>
              <a:t> </a:t>
            </a:r>
            <a:r>
              <a:rPr lang="en-US" dirty="0" err="1"/>
              <a:t>với</a:t>
            </a:r>
            <a:r>
              <a:rPr lang="en-US" dirty="0"/>
              <a:t> 5 </a:t>
            </a:r>
            <a:r>
              <a:rPr lang="en-US" dirty="0" err="1"/>
              <a:t>nội</a:t>
            </a:r>
            <a:r>
              <a:rPr lang="en-US" dirty="0"/>
              <a:t> dung </a:t>
            </a:r>
            <a:r>
              <a:rPr lang="en-US" dirty="0" err="1"/>
              <a:t>chính</a:t>
            </a:r>
            <a:r>
              <a:rPr lang="en-US" dirty="0"/>
              <a:t>: 1 </a:t>
            </a:r>
            <a:r>
              <a:rPr lang="en-US" dirty="0" err="1"/>
              <a:t>giới</a:t>
            </a:r>
            <a:r>
              <a:rPr lang="en-US" dirty="0"/>
              <a:t> </a:t>
            </a:r>
            <a:r>
              <a:rPr lang="en-US" dirty="0" err="1"/>
              <a:t>thiệu</a:t>
            </a:r>
            <a:r>
              <a:rPr lang="en-US" dirty="0"/>
              <a:t> </a:t>
            </a:r>
            <a:r>
              <a:rPr lang="en-US" dirty="0" err="1"/>
              <a:t>bài</a:t>
            </a:r>
            <a:r>
              <a:rPr lang="en-US" dirty="0"/>
              <a:t> </a:t>
            </a:r>
            <a:r>
              <a:rPr lang="en-US" dirty="0" err="1"/>
              <a:t>toán</a:t>
            </a:r>
            <a:r>
              <a:rPr lang="en-US" dirty="0"/>
              <a:t>, 2 </a:t>
            </a:r>
            <a:r>
              <a:rPr lang="en-US" dirty="0" err="1"/>
              <a:t>các</a:t>
            </a:r>
            <a:r>
              <a:rPr lang="en-US" dirty="0"/>
              <a:t> </a:t>
            </a:r>
            <a:r>
              <a:rPr lang="en-US" dirty="0" err="1"/>
              <a:t>nghiên</a:t>
            </a:r>
            <a:r>
              <a:rPr lang="en-US" dirty="0"/>
              <a:t> </a:t>
            </a:r>
            <a:r>
              <a:rPr lang="en-US" dirty="0" err="1"/>
              <a:t>cứu</a:t>
            </a:r>
            <a:r>
              <a:rPr lang="en-US" dirty="0"/>
              <a:t> </a:t>
            </a:r>
            <a:r>
              <a:rPr lang="en-US" dirty="0" err="1"/>
              <a:t>liên</a:t>
            </a:r>
            <a:r>
              <a:rPr lang="en-US" dirty="0"/>
              <a:t> </a:t>
            </a:r>
            <a:r>
              <a:rPr lang="en-US" dirty="0" err="1"/>
              <a:t>quan</a:t>
            </a:r>
            <a:r>
              <a:rPr lang="en-US" dirty="0"/>
              <a:t>, 3 </a:t>
            </a:r>
            <a:r>
              <a:rPr lang="en-US" dirty="0" err="1"/>
              <a:t>phương</a:t>
            </a:r>
            <a:r>
              <a:rPr lang="en-US" dirty="0"/>
              <a:t> </a:t>
            </a:r>
            <a:r>
              <a:rPr lang="en-US" dirty="0" err="1"/>
              <a:t>pháp</a:t>
            </a:r>
            <a:r>
              <a:rPr lang="en-US" dirty="0"/>
              <a:t> </a:t>
            </a:r>
            <a:r>
              <a:rPr lang="en-US" dirty="0" err="1"/>
              <a:t>đề</a:t>
            </a:r>
            <a:r>
              <a:rPr lang="en-US" dirty="0"/>
              <a:t> </a:t>
            </a:r>
            <a:r>
              <a:rPr lang="en-US" dirty="0" err="1"/>
              <a:t>xuất</a:t>
            </a:r>
            <a:r>
              <a:rPr lang="en-US" dirty="0"/>
              <a:t>, 4 </a:t>
            </a:r>
            <a:r>
              <a:rPr lang="en-US" dirty="0" err="1"/>
              <a:t>thực</a:t>
            </a:r>
            <a:r>
              <a:rPr lang="en-US" dirty="0"/>
              <a:t> </a:t>
            </a:r>
            <a:r>
              <a:rPr lang="en-US" dirty="0" err="1"/>
              <a:t>nghiệm</a:t>
            </a:r>
            <a:r>
              <a:rPr lang="en-US" dirty="0"/>
              <a:t> </a:t>
            </a:r>
            <a:r>
              <a:rPr lang="en-US" dirty="0" err="1"/>
              <a:t>và</a:t>
            </a:r>
            <a:r>
              <a:rPr lang="en-US" dirty="0"/>
              <a:t> </a:t>
            </a:r>
            <a:r>
              <a:rPr lang="en-US" dirty="0" err="1"/>
              <a:t>kết</a:t>
            </a:r>
            <a:r>
              <a:rPr lang="en-US" dirty="0"/>
              <a:t> </a:t>
            </a:r>
            <a:r>
              <a:rPr lang="en-US" dirty="0" err="1"/>
              <a:t>quả</a:t>
            </a:r>
            <a:r>
              <a:rPr lang="en-US" dirty="0"/>
              <a:t>, 5 </a:t>
            </a:r>
            <a:r>
              <a:rPr lang="en-US" dirty="0" err="1"/>
              <a:t>kết</a:t>
            </a:r>
            <a:r>
              <a:rPr lang="en-US" dirty="0"/>
              <a:t> </a:t>
            </a:r>
            <a:r>
              <a:rPr lang="en-US" dirty="0" err="1"/>
              <a:t>luận</a:t>
            </a:r>
            <a:r>
              <a:rPr lang="en-US" dirty="0"/>
              <a:t> </a:t>
            </a:r>
            <a:r>
              <a:rPr lang="en-US" dirty="0" err="1"/>
              <a:t>và</a:t>
            </a:r>
            <a:r>
              <a:rPr lang="en-US" dirty="0"/>
              <a:t> </a:t>
            </a:r>
            <a:r>
              <a:rPr lang="en-US" dirty="0" err="1"/>
              <a:t>hường</a:t>
            </a:r>
            <a:r>
              <a:rPr lang="en-US" dirty="0"/>
              <a:t> </a:t>
            </a:r>
            <a:r>
              <a:rPr lang="en-US" dirty="0" err="1"/>
              <a:t>phát</a:t>
            </a:r>
            <a:r>
              <a:rPr lang="en-US" dirty="0"/>
              <a:t> </a:t>
            </a:r>
            <a:r>
              <a:rPr lang="en-US" dirty="0" err="1"/>
              <a:t>triển</a:t>
            </a:r>
            <a:endParaRPr lang="vi-VN" dirty="0"/>
          </a:p>
        </p:txBody>
      </p:sp>
      <p:sp>
        <p:nvSpPr>
          <p:cNvPr id="4" name="Slide Number Placeholder 3"/>
          <p:cNvSpPr>
            <a:spLocks noGrp="1"/>
          </p:cNvSpPr>
          <p:nvPr>
            <p:ph type="sldNum" sz="quarter" idx="5"/>
          </p:nvPr>
        </p:nvSpPr>
        <p:spPr/>
        <p:txBody>
          <a:bodyPr/>
          <a:lstStyle/>
          <a:p>
            <a:fld id="{72C2D1BD-DD45-4AB3-B0AC-75343E11EFAD}" type="slidenum">
              <a:rPr lang="vi-VN" smtClean="0"/>
              <a:t>4</a:t>
            </a:fld>
            <a:endParaRPr lang="vi-VN"/>
          </a:p>
        </p:txBody>
      </p:sp>
    </p:spTree>
    <p:extLst>
      <p:ext uri="{BB962C8B-B14F-4D97-AF65-F5344CB8AC3E}">
        <p14:creationId xmlns:p14="http://schemas.microsoft.com/office/powerpoint/2010/main" val="628523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206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374151"/>
                </a:solidFill>
                <a:effectLst/>
                <a:latin typeface="Söhne"/>
              </a:rPr>
              <a:t>Công thức tính IoU như sau: IoU = (Area of Intersection) / (Area of Union)</a:t>
            </a:r>
          </a:p>
          <a:p>
            <a:pPr algn="l"/>
            <a:r>
              <a:rPr lang="vi-VN" b="0" i="0" dirty="0">
                <a:solidFill>
                  <a:srgbClr val="374151"/>
                </a:solidFill>
                <a:effectLst/>
                <a:latin typeface="Söhne"/>
              </a:rPr>
              <a:t>Trong đó:</a:t>
            </a:r>
          </a:p>
          <a:p>
            <a:pPr algn="l">
              <a:buFont typeface="Arial" panose="020B0604020202020204" pitchFamily="34" charset="0"/>
              <a:buChar char="•"/>
            </a:pPr>
            <a:r>
              <a:rPr lang="vi-VN" b="0" i="0" dirty="0">
                <a:solidFill>
                  <a:srgbClr val="374151"/>
                </a:solidFill>
                <a:effectLst/>
                <a:latin typeface="Söhne"/>
              </a:rPr>
              <a:t>Area of Intersection là diện tích của phần giao giữa khu vực dự đoán và khu vực thực tế.</a:t>
            </a:r>
          </a:p>
          <a:p>
            <a:pPr algn="l">
              <a:buFont typeface="Arial" panose="020B0604020202020204" pitchFamily="34" charset="0"/>
              <a:buChar char="•"/>
            </a:pPr>
            <a:r>
              <a:rPr lang="vi-VN" b="0" i="0" dirty="0">
                <a:solidFill>
                  <a:srgbClr val="374151"/>
                </a:solidFill>
                <a:effectLst/>
                <a:latin typeface="Söhne"/>
              </a:rPr>
              <a:t>Area of Union là diện tích của phần hợp của khu vực dự đoán và khu vực thực tế.</a:t>
            </a:r>
          </a:p>
          <a:p>
            <a:endParaRPr lang="en-US" dirty="0"/>
          </a:p>
        </p:txBody>
      </p:sp>
      <p:sp>
        <p:nvSpPr>
          <p:cNvPr id="4" name="Slide Number Placeholder 3"/>
          <p:cNvSpPr>
            <a:spLocks noGrp="1"/>
          </p:cNvSpPr>
          <p:nvPr>
            <p:ph type="sldNum" sz="quarter" idx="5"/>
          </p:nvPr>
        </p:nvSpPr>
        <p:spPr/>
        <p:txBody>
          <a:bodyPr/>
          <a:lstStyle/>
          <a:p>
            <a:fld id="{E40B955E-44C9-4510-917E-A3FDADF2A729}" type="slidenum">
              <a:rPr lang="en-US" smtClean="0"/>
              <a:t>23</a:t>
            </a:fld>
            <a:endParaRPr lang="en-US"/>
          </a:p>
        </p:txBody>
      </p:sp>
    </p:spTree>
    <p:extLst>
      <p:ext uri="{BB962C8B-B14F-4D97-AF65-F5344CB8AC3E}">
        <p14:creationId xmlns:p14="http://schemas.microsoft.com/office/powerpoint/2010/main" val="180021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BCC0C3"/>
                </a:solidFill>
                <a:effectLst/>
                <a:latin typeface="arial" panose="020B0604020202020204" pitchFamily="34" charset="0"/>
              </a:rPr>
              <a:t>Theo </a:t>
            </a:r>
            <a:r>
              <a:rPr lang="en-US" b="1" i="0" dirty="0" err="1">
                <a:solidFill>
                  <a:srgbClr val="BCC0C3"/>
                </a:solidFill>
                <a:effectLst/>
                <a:latin typeface="arial" panose="020B0604020202020204" pitchFamily="34" charset="0"/>
              </a:rPr>
              <a:t>như</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chúng</a:t>
            </a:r>
            <a:r>
              <a:rPr lang="en-US" b="1" i="0" dirty="0">
                <a:solidFill>
                  <a:srgbClr val="BCC0C3"/>
                </a:solidFill>
                <a:effectLst/>
                <a:latin typeface="arial" panose="020B0604020202020204" pitchFamily="34" charset="0"/>
              </a:rPr>
              <a:t> ta </a:t>
            </a:r>
            <a:r>
              <a:rPr lang="en-US" b="1" i="0" dirty="0" err="1">
                <a:solidFill>
                  <a:srgbClr val="BCC0C3"/>
                </a:solidFill>
                <a:effectLst/>
                <a:latin typeface="arial" panose="020B0604020202020204" pitchFamily="34" charset="0"/>
              </a:rPr>
              <a:t>đã</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biết</a:t>
            </a:r>
            <a:r>
              <a:rPr lang="en-US" b="1" i="0" dirty="0">
                <a:solidFill>
                  <a:srgbClr val="BCC0C3"/>
                </a:solidFill>
                <a:effectLst/>
                <a:latin typeface="arial" panose="020B0604020202020204" pitchFamily="34" charset="0"/>
              </a:rPr>
              <a:t> covid-19 </a:t>
            </a:r>
            <a:r>
              <a:rPr lang="en-US" b="1" i="0" dirty="0" err="1">
                <a:solidFill>
                  <a:srgbClr val="BCC0C3"/>
                </a:solidFill>
                <a:effectLst/>
                <a:latin typeface="arial" panose="020B0604020202020204" pitchFamily="34" charset="0"/>
              </a:rPr>
              <a:t>là</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một</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đại</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dịch</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tuy</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tình</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hình</a:t>
            </a:r>
            <a:r>
              <a:rPr lang="en-US" b="1" i="0" dirty="0">
                <a:solidFill>
                  <a:srgbClr val="BCC0C3"/>
                </a:solidFill>
                <a:effectLst/>
                <a:latin typeface="arial" panose="020B0604020202020204" pitchFamily="34" charset="0"/>
              </a:rPr>
              <a:t> covid </a:t>
            </a:r>
            <a:r>
              <a:rPr lang="en-US" b="1" i="0" dirty="0" err="1">
                <a:solidFill>
                  <a:srgbClr val="BCC0C3"/>
                </a:solidFill>
                <a:effectLst/>
                <a:latin typeface="arial" panose="020B0604020202020204" pitchFamily="34" charset="0"/>
              </a:rPr>
              <a:t>hiện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tại</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không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còn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được</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quan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tâm</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nhiều</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như</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những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năm</a:t>
            </a:r>
            <a:r>
              <a:rPr lang="en-US" b="1" i="0" dirty="0">
                <a:solidFill>
                  <a:srgbClr val="BCC0C3"/>
                </a:solidFill>
                <a:effectLst/>
                <a:latin typeface="arial" panose="020B0604020202020204" pitchFamily="34" charset="0"/>
              </a:rPr>
              <a:t> 2020-2021 </a:t>
            </a:r>
            <a:r>
              <a:rPr lang="en-US" b="1" i="0" dirty="0" err="1">
                <a:solidFill>
                  <a:srgbClr val="BCC0C3"/>
                </a:solidFill>
                <a:effectLst/>
                <a:latin typeface="arial" panose="020B0604020202020204" pitchFamily="34" charset="0"/>
              </a:rPr>
              <a:t>nhưng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dịch</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bệnh</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vẫn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đang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diễn</a:t>
            </a:r>
            <a:r>
              <a:rPr lang="en-US" b="1" i="0" dirty="0">
                <a:solidFill>
                  <a:srgbClr val="BCC0C3"/>
                </a:solidFill>
                <a:effectLst/>
                <a:latin typeface="arial" panose="020B0604020202020204" pitchFamily="34" charset="0"/>
              </a:rPr>
              <a:t> ra </a:t>
            </a:r>
            <a:r>
              <a:rPr lang="en-US" b="1" i="0" dirty="0" err="1">
                <a:solidFill>
                  <a:srgbClr val="BCC0C3"/>
                </a:solidFill>
                <a:effectLst/>
                <a:latin typeface="arial" panose="020B0604020202020204" pitchFamily="34" charset="0"/>
              </a:rPr>
              <a:t>không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hề</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suy</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giảm</a:t>
            </a:r>
            <a:r>
              <a:rPr lang="en-US" b="1" i="0" dirty="0">
                <a:solidFill>
                  <a:srgbClr val="BCC0C3"/>
                </a:solidFill>
                <a:effectLst/>
                <a:latin typeface="arial" panose="020B0604020202020204" pitchFamily="34" charset="0"/>
              </a:rPr>
              <a:t>, ở </a:t>
            </a:r>
            <a:r>
              <a:rPr lang="en-US" b="1" i="0" dirty="0" err="1">
                <a:solidFill>
                  <a:srgbClr val="BCC0C3"/>
                </a:solidFill>
                <a:effectLst/>
                <a:latin typeface="arial" panose="020B0604020202020204" pitchFamily="34" charset="0"/>
              </a:rPr>
              <a:t>hình</a:t>
            </a:r>
            <a:r>
              <a:rPr lang="en-US" b="1" i="0" dirty="0">
                <a:solidFill>
                  <a:srgbClr val="BCC0C3"/>
                </a:solidFill>
                <a:effectLst/>
                <a:latin typeface="arial" panose="020B0604020202020204" pitchFamily="34" charset="0"/>
              </a:rPr>
              <a:t> 1.1 </a:t>
            </a:r>
            <a:r>
              <a:rPr lang="en-US" b="1" i="0" dirty="0" err="1">
                <a:solidFill>
                  <a:srgbClr val="BCC0C3"/>
                </a:solidFill>
                <a:effectLst/>
                <a:latin typeface="arial" panose="020B0604020202020204" pitchFamily="34" charset="0"/>
              </a:rPr>
              <a:t>cho</a:t>
            </a:r>
            <a:r>
              <a:rPr lang="en-US" b="1" i="0" dirty="0">
                <a:solidFill>
                  <a:srgbClr val="BCC0C3"/>
                </a:solidFill>
                <a:effectLst/>
                <a:latin typeface="arial" panose="020B0604020202020204" pitchFamily="34" charset="0"/>
              </a:rPr>
              <a:t> ta </a:t>
            </a:r>
            <a:r>
              <a:rPr lang="en-US" b="1" i="0" dirty="0" err="1">
                <a:solidFill>
                  <a:srgbClr val="BCC0C3"/>
                </a:solidFill>
                <a:effectLst/>
                <a:latin typeface="arial" panose="020B0604020202020204" pitchFamily="34" charset="0"/>
              </a:rPr>
              <a:t>thấy</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được</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từ</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lúc</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đại</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dịch</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đến</a:t>
            </a:r>
            <a:r>
              <a:rPr lang="en-US" b="1" i="0" dirty="0">
                <a:solidFill>
                  <a:srgbClr val="BCC0C3"/>
                </a:solidFill>
                <a:effectLst/>
                <a:latin typeface="arial" panose="020B0604020202020204" pitchFamily="34" charset="0"/>
              </a:rPr>
              <a:t> nay </a:t>
            </a:r>
            <a:r>
              <a:rPr lang="en-US" b="1" i="0" dirty="0" err="1">
                <a:solidFill>
                  <a:srgbClr val="BCC0C3"/>
                </a:solidFill>
                <a:effectLst/>
                <a:latin typeface="arial" panose="020B0604020202020204" pitchFamily="34" charset="0"/>
              </a:rPr>
              <a:t>đã</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có</a:t>
            </a:r>
            <a:r>
              <a:rPr lang="en-US" b="1" i="0" dirty="0">
                <a:solidFill>
                  <a:srgbClr val="BCC0C3"/>
                </a:solidFill>
                <a:effectLst/>
                <a:latin typeface="arial" panose="020B0604020202020204" pitchFamily="34" charset="0"/>
              </a:rPr>
              <a:t> 253.114.211 </a:t>
            </a:r>
            <a:r>
              <a:rPr lang="en-US" b="1" i="0" dirty="0" err="1">
                <a:solidFill>
                  <a:srgbClr val="BCC0C3"/>
                </a:solidFill>
                <a:effectLst/>
                <a:latin typeface="arial" panose="020B0604020202020204" pitchFamily="34" charset="0"/>
              </a:rPr>
              <a:t>người</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mắc</a:t>
            </a:r>
            <a:r>
              <a:rPr lang="en-US" b="1" i="0" dirty="0">
                <a:solidFill>
                  <a:srgbClr val="BCC0C3"/>
                </a:solidFill>
                <a:effectLst/>
                <a:latin typeface="arial" panose="020B0604020202020204" pitchFamily="34" charset="0"/>
              </a:rPr>
              <a:t> covid </a:t>
            </a:r>
            <a:r>
              <a:rPr lang="en-US" b="1" i="0" dirty="0" err="1">
                <a:solidFill>
                  <a:srgbClr val="BCC0C3"/>
                </a:solidFill>
                <a:effectLst/>
                <a:latin typeface="arial" panose="020B0604020202020204" pitchFamily="34" charset="0"/>
              </a:rPr>
              <a:t>trên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toàn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thế</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giới</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riêng</a:t>
            </a:r>
            <a:r>
              <a:rPr lang="en-US" b="1" i="0" dirty="0">
                <a:solidFill>
                  <a:srgbClr val="BCC0C3"/>
                </a:solidFill>
                <a:effectLst/>
                <a:latin typeface="arial" panose="020B0604020202020204" pitchFamily="34" charset="0"/>
              </a:rPr>
              <a:t> ở </a:t>
            </a:r>
            <a:r>
              <a:rPr lang="en-US" b="1" i="0" dirty="0" err="1">
                <a:solidFill>
                  <a:srgbClr val="BCC0C3"/>
                </a:solidFill>
                <a:effectLst/>
                <a:latin typeface="arial" panose="020B0604020202020204" pitchFamily="34" charset="0"/>
              </a:rPr>
              <a:t>việt</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nam</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là</a:t>
            </a:r>
            <a:r>
              <a:rPr lang="en-US" b="1" i="0" dirty="0">
                <a:solidFill>
                  <a:srgbClr val="BCC0C3"/>
                </a:solidFill>
                <a:effectLst/>
                <a:latin typeface="arial" panose="020B0604020202020204" pitchFamily="34" charset="0"/>
              </a:rPr>
              <a:t> 11.521.708 </a:t>
            </a:r>
            <a:r>
              <a:rPr lang="en-US" b="1" i="0" dirty="0" err="1">
                <a:solidFill>
                  <a:srgbClr val="BCC0C3"/>
                </a:solidFill>
                <a:effectLst/>
                <a:latin typeface="arial" panose="020B0604020202020204" pitchFamily="34" charset="0"/>
              </a:rPr>
              <a:t>người</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mắc</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số</a:t>
            </a:r>
            <a:r>
              <a:rPr lang="en-US" b="1" i="0" dirty="0">
                <a:solidFill>
                  <a:srgbClr val="BCC0C3"/>
                </a:solidFill>
                <a:effectLst/>
                <a:latin typeface="arial" panose="020B0604020202020204" pitchFamily="34" charset="0"/>
              </a:rPr>
              <a:t> ca  </a:t>
            </a:r>
            <a:r>
              <a:rPr lang="en-US" b="1" i="0" dirty="0" err="1">
                <a:solidFill>
                  <a:srgbClr val="BCC0C3"/>
                </a:solidFill>
                <a:effectLst/>
                <a:latin typeface="arial" panose="020B0604020202020204" pitchFamily="34" charset="0"/>
              </a:rPr>
              <a:t>tử</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vong</a:t>
            </a:r>
            <a:r>
              <a:rPr lang="en-US" b="1" i="0" dirty="0">
                <a:solidFill>
                  <a:srgbClr val="BCC0C3"/>
                </a:solidFill>
                <a:effectLst/>
                <a:latin typeface="arial" panose="020B0604020202020204" pitchFamily="34" charset="0"/>
              </a:rPr>
              <a:t> do covid </a:t>
            </a:r>
            <a:r>
              <a:rPr lang="en-US" b="1" i="0" dirty="0" err="1">
                <a:solidFill>
                  <a:srgbClr val="BCC0C3"/>
                </a:solidFill>
                <a:effectLst/>
                <a:latin typeface="arial" panose="020B0604020202020204" pitchFamily="34" charset="0"/>
              </a:rPr>
              <a:t>trên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toàn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thế</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giới</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là</a:t>
            </a:r>
            <a:r>
              <a:rPr lang="en-US" b="1" i="0" dirty="0">
                <a:solidFill>
                  <a:srgbClr val="BCC0C3"/>
                </a:solidFill>
                <a:effectLst/>
                <a:latin typeface="arial" panose="020B0604020202020204" pitchFamily="34" charset="0"/>
              </a:rPr>
              <a:t> 6.667.399 </a:t>
            </a:r>
            <a:r>
              <a:rPr lang="en-US" b="1" i="0" dirty="0" err="1">
                <a:solidFill>
                  <a:srgbClr val="BCC0C3"/>
                </a:solidFill>
                <a:effectLst/>
                <a:latin typeface="arial" panose="020B0604020202020204" pitchFamily="34" charset="0"/>
              </a:rPr>
              <a:t>người</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tử</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vong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riêng</a:t>
            </a:r>
            <a:r>
              <a:rPr lang="en-US" b="1" i="0" dirty="0">
                <a:solidFill>
                  <a:srgbClr val="BCC0C3"/>
                </a:solidFill>
                <a:effectLst/>
                <a:latin typeface="arial" panose="020B0604020202020204" pitchFamily="34" charset="0"/>
              </a:rPr>
              <a:t> ở </a:t>
            </a:r>
            <a:r>
              <a:rPr lang="en-US" b="1" i="0" dirty="0" err="1">
                <a:solidFill>
                  <a:srgbClr val="BCC0C3"/>
                </a:solidFill>
                <a:effectLst/>
                <a:latin typeface="arial" panose="020B0604020202020204" pitchFamily="34" charset="0"/>
              </a:rPr>
              <a:t>Việt</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nam</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là</a:t>
            </a:r>
            <a:r>
              <a:rPr lang="en-US" b="1" i="0" dirty="0">
                <a:solidFill>
                  <a:srgbClr val="BCC0C3"/>
                </a:solidFill>
                <a:effectLst/>
                <a:latin typeface="arial" panose="020B0604020202020204" pitchFamily="34" charset="0"/>
              </a:rPr>
              <a:t> 43,179 </a:t>
            </a:r>
            <a:r>
              <a:rPr lang="en-US" b="1" i="0" dirty="0" err="1">
                <a:solidFill>
                  <a:srgbClr val="BCC0C3"/>
                </a:solidFill>
                <a:effectLst/>
                <a:latin typeface="arial" panose="020B0604020202020204" pitchFamily="34" charset="0"/>
              </a:rPr>
              <a:t>người</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tử</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vong</a:t>
            </a:r>
            <a:r>
              <a:rPr lang="en-US" b="1" i="0" dirty="0">
                <a:solidFill>
                  <a:srgbClr val="BCC0C3"/>
                </a:solidFill>
                <a:effectLst/>
                <a:latin typeface="arial" panose="020B0604020202020204" pitchFamily="34" charset="0"/>
              </a:rPr>
              <a:t>. Theo </a:t>
            </a:r>
            <a:r>
              <a:rPr lang="en-US" b="1" i="0" dirty="0" err="1">
                <a:solidFill>
                  <a:srgbClr val="BCC0C3"/>
                </a:solidFill>
                <a:effectLst/>
                <a:latin typeface="arial" panose="020B0604020202020204" pitchFamily="34" charset="0"/>
              </a:rPr>
              <a:t>số</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liệu</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thống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kê</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số</a:t>
            </a:r>
            <a:r>
              <a:rPr lang="en-US" b="1" i="0" dirty="0">
                <a:solidFill>
                  <a:srgbClr val="BCC0C3"/>
                </a:solidFill>
                <a:effectLst/>
                <a:latin typeface="arial" panose="020B0604020202020204" pitchFamily="34" charset="0"/>
              </a:rPr>
              <a:t> ca </a:t>
            </a:r>
            <a:r>
              <a:rPr lang="en-US" b="1" i="0" dirty="0" err="1">
                <a:solidFill>
                  <a:srgbClr val="BCC0C3"/>
                </a:solidFill>
                <a:effectLst/>
                <a:latin typeface="arial" panose="020B0604020202020204" pitchFamily="34" charset="0"/>
              </a:rPr>
              <a:t>mắc</a:t>
            </a:r>
            <a:r>
              <a:rPr lang="en-US" b="1" i="0" dirty="0">
                <a:solidFill>
                  <a:srgbClr val="BCC0C3"/>
                </a:solidFill>
                <a:effectLst/>
                <a:latin typeface="arial" panose="020B0604020202020204" pitchFamily="34" charset="0"/>
              </a:rPr>
              <a:t> covid ở </a:t>
            </a:r>
            <a:r>
              <a:rPr lang="en-US" b="1" i="0" dirty="0" err="1">
                <a:solidFill>
                  <a:srgbClr val="BCC0C3"/>
                </a:solidFill>
                <a:effectLst/>
                <a:latin typeface="arial" panose="020B0604020202020204" pitchFamily="34" charset="0"/>
              </a:rPr>
              <a:t>việt</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nam</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trong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tháng</a:t>
            </a:r>
            <a:r>
              <a:rPr lang="en-US" b="1" i="0" dirty="0">
                <a:solidFill>
                  <a:srgbClr val="BCC0C3"/>
                </a:solidFill>
                <a:effectLst/>
                <a:latin typeface="arial" panose="020B0604020202020204" pitchFamily="34" charset="0"/>
              </a:rPr>
              <a:t> 12 </a:t>
            </a:r>
            <a:r>
              <a:rPr lang="en-US" b="1" i="0" dirty="0" err="1">
                <a:solidFill>
                  <a:srgbClr val="BCC0C3"/>
                </a:solidFill>
                <a:effectLst/>
                <a:latin typeface="arial" panose="020B0604020202020204" pitchFamily="34" charset="0"/>
              </a:rPr>
              <a:t>trung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bình</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mỗi</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ngày</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sẽ</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có</a:t>
            </a:r>
            <a:r>
              <a:rPr lang="en-US" b="1" i="0" dirty="0">
                <a:solidFill>
                  <a:srgbClr val="BCC0C3"/>
                </a:solidFill>
                <a:effectLst/>
                <a:latin typeface="arial" panose="020B0604020202020204" pitchFamily="34" charset="0"/>
              </a:rPr>
              <a:t> them 306 ca </a:t>
            </a:r>
            <a:r>
              <a:rPr lang="en-US" b="1" i="0" dirty="0" err="1">
                <a:solidFill>
                  <a:srgbClr val="BCC0C3"/>
                </a:solidFill>
                <a:effectLst/>
                <a:latin typeface="arial" panose="020B0604020202020204" pitchFamily="34" charset="0"/>
              </a:rPr>
              <a:t>mắc</a:t>
            </a:r>
            <a:r>
              <a:rPr lang="en-US" b="1" i="0" dirty="0">
                <a:solidFill>
                  <a:srgbClr val="BCC0C3"/>
                </a:solidFill>
                <a:effectLst/>
                <a:latin typeface="arial" panose="020B0604020202020204" pitchFamily="34" charset="0"/>
              </a:rPr>
              <a:t> covid </a:t>
            </a:r>
            <a:r>
              <a:rPr lang="en-US" b="1" i="0" dirty="0" err="1">
                <a:solidFill>
                  <a:srgbClr val="BCC0C3"/>
                </a:solidFill>
                <a:effectLst/>
                <a:latin typeface="arial" panose="020B0604020202020204" pitchFamily="34" charset="0"/>
              </a:rPr>
              <a:t>mới</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nên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việc</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nghiên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cứu</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để</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tìm</a:t>
            </a:r>
            <a:r>
              <a:rPr lang="en-US" b="1" i="0" dirty="0">
                <a:solidFill>
                  <a:srgbClr val="BCC0C3"/>
                </a:solidFill>
                <a:effectLst/>
                <a:latin typeface="arial" panose="020B0604020202020204" pitchFamily="34" charset="0"/>
              </a:rPr>
              <a:t> ra </a:t>
            </a:r>
            <a:r>
              <a:rPr lang="en-US" b="1" i="0" dirty="0" err="1">
                <a:solidFill>
                  <a:srgbClr val="BCC0C3"/>
                </a:solidFill>
                <a:effectLst/>
                <a:latin typeface="arial" panose="020B0604020202020204" pitchFamily="34" charset="0"/>
              </a:rPr>
              <a:t>phương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pháp</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nhận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diện</a:t>
            </a:r>
            <a:r>
              <a:rPr lang="en-US" b="1" i="0" dirty="0">
                <a:solidFill>
                  <a:srgbClr val="BCC0C3"/>
                </a:solidFill>
                <a:effectLst/>
                <a:latin typeface="arial" panose="020B0604020202020204" pitchFamily="34" charset="0"/>
              </a:rPr>
              <a:t> covid </a:t>
            </a:r>
            <a:r>
              <a:rPr lang="en-US" b="1" i="0" dirty="0" err="1">
                <a:solidFill>
                  <a:srgbClr val="BCC0C3"/>
                </a:solidFill>
                <a:effectLst/>
                <a:latin typeface="arial" panose="020B0604020202020204" pitchFamily="34" charset="0"/>
              </a:rPr>
              <a:t>là</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vô</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cùng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quan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trọng</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và</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cần</a:t>
            </a:r>
            <a:r>
              <a:rPr lang="en-US" b="1" i="0" dirty="0">
                <a:solidFill>
                  <a:srgbClr val="BCC0C3"/>
                </a:solidFill>
                <a:effectLst/>
                <a:latin typeface="arial" panose="020B0604020202020204" pitchFamily="34" charset="0"/>
              </a:rPr>
              <a:t> </a:t>
            </a:r>
            <a:r>
              <a:rPr lang="en-US" b="1" i="0" dirty="0" err="1">
                <a:solidFill>
                  <a:srgbClr val="BCC0C3"/>
                </a:solidFill>
                <a:effectLst/>
                <a:latin typeface="arial" panose="020B0604020202020204" pitchFamily="34" charset="0"/>
              </a:rPr>
              <a:t>thiết</a:t>
            </a:r>
            <a:r>
              <a:rPr lang="en-US" b="1" i="0" dirty="0">
                <a:solidFill>
                  <a:srgbClr val="BCC0C3"/>
                </a:solidFill>
                <a:effectLst/>
                <a:latin typeface="arial" panose="020B0604020202020204" pitchFamily="34" charset="0"/>
              </a:rPr>
              <a:t>.</a:t>
            </a:r>
            <a:endParaRPr lang="vi-VN" dirty="0"/>
          </a:p>
        </p:txBody>
      </p:sp>
      <p:sp>
        <p:nvSpPr>
          <p:cNvPr id="4" name="Slide Number Placeholder 3"/>
          <p:cNvSpPr>
            <a:spLocks noGrp="1"/>
          </p:cNvSpPr>
          <p:nvPr>
            <p:ph type="sldNum" sz="quarter" idx="5"/>
          </p:nvPr>
        </p:nvSpPr>
        <p:spPr/>
        <p:txBody>
          <a:bodyPr/>
          <a:lstStyle/>
          <a:p>
            <a:fld id="{72C2D1BD-DD45-4AB3-B0AC-75343E11EFAD}" type="slidenum">
              <a:rPr lang="vi-VN" smtClean="0"/>
              <a:t>5</a:t>
            </a:fld>
            <a:endParaRPr lang="vi-VN"/>
          </a:p>
        </p:txBody>
      </p:sp>
    </p:spTree>
    <p:extLst>
      <p:ext uri="{BB962C8B-B14F-4D97-AF65-F5344CB8AC3E}">
        <p14:creationId xmlns:p14="http://schemas.microsoft.com/office/powerpoint/2010/main" val="3168351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vi-VN" b="1" i="0" dirty="0">
                <a:solidFill>
                  <a:srgbClr val="000000"/>
                </a:solidFill>
                <a:effectLst/>
                <a:latin typeface="Arial" panose="020B0604020202020204" pitchFamily="34" charset="0"/>
              </a:rPr>
              <a:t>Đau đầu</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Đau đầu trầm trọng là triệu trứng phổ biến, có thể bắt gặp ở khoảng 50% số bệnh nhân u não. Thường đau nhiều vào sáng sớm hay nửa đêm về sáng, đau dai dẳng, lặp lại hàng ngày, càng ngày càng đau nhiều hơn về cả cường độ và thời gian. Ở trẻ nhỏ chưa biết phàn nàn đau có thể biểu hiện bằng bỏ ăn, quấy khóc, ngủ ít, vật vã.</a:t>
            </a:r>
          </a:p>
          <a:p>
            <a:pPr algn="ctr" fontAlgn="base"/>
            <a:r>
              <a:rPr lang="vi-VN" b="0" i="0" dirty="0">
                <a:solidFill>
                  <a:srgbClr val="000000"/>
                </a:solidFill>
                <a:effectLst/>
                <a:latin typeface="Arial" panose="020B0604020202020204" pitchFamily="34" charset="0"/>
              </a:rPr>
              <a:t> </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Nôn và buồn nôn</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Bệnh nhân có khối u não thường có biểu hiện nôn, buồn nôn đi kèm với triệu chứng đau đầu, thường nôn vào buổi sáng, sau mỗi lần nôn bệnh nhân thường mệt hơn, nhưng đỡ đau đầu. Nếu để bệnh nhân nôn nhiều có thể dẫn đến suy kiệt, mất nước, rối loạn điện giải. Thời gian đầu, dấu hiệu chưa rõ ràng thì một số ít bệnh nhân được chẩn đoán là triệu chứng nôn đơn thuần có thể nghi ngờ do vấn đề bệnh lý tiêu hóa, đến khi thực hiện các xét nghiệm, chỉ định cho kết quả rõ ràng hơn mới phát hiện ra là u não.</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Giảm thị lực</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 Phù gai thị: Đây là dấu hiệu nặng thường gặp trong tăng áp lực nội sọ. Khi nghi ngờ có tăng áp lực nội sọ nên soi đáy mắt để xác định vì qua giai đoạn phù gai thị sẽ chuyển sang teo gai thị có thể dẫn đến mù.</a:t>
            </a:r>
          </a:p>
          <a:p>
            <a:pPr algn="just" fontAlgn="base"/>
            <a:r>
              <a:rPr lang="vi-VN" b="0" i="0" dirty="0">
                <a:solidFill>
                  <a:srgbClr val="000000"/>
                </a:solidFill>
                <a:effectLst/>
                <a:latin typeface="Arial" panose="020B0604020202020204" pitchFamily="34" charset="0"/>
              </a:rPr>
              <a:t> + Bán manh: Gặp trong trường hợp u chèn vào một phần của cửa dày thị giác hay giải thị giác.</a:t>
            </a:r>
          </a:p>
          <a:p>
            <a:pPr algn="just" fontAlgn="base"/>
            <a:r>
              <a:rPr lang="vi-VN" b="0" i="0" dirty="0">
                <a:solidFill>
                  <a:srgbClr val="000000"/>
                </a:solidFill>
                <a:effectLst/>
                <a:latin typeface="Arial" panose="020B0604020202020204" pitchFamily="34" charset="0"/>
              </a:rPr>
              <a:t> + Liệt vận nhãn: Gây nhìn đôi, với bệnh nhân liệt dây thần kinh VI thì thường có biểu hiện lác trong, liệt dây thần kinh III biểu hiện lác ngoài. Hội chứng parinaud (bệnh nhân không hội tụ được mắt) thường gặp khi u chèn vào cuống não hoặc u vùng tuyến tùng.</a:t>
            </a:r>
          </a:p>
          <a:p>
            <a:pPr algn="just" fontAlgn="base"/>
            <a:r>
              <a:rPr lang="vi-VN" b="0" i="0" dirty="0">
                <a:solidFill>
                  <a:srgbClr val="000000"/>
                </a:solidFill>
                <a:effectLst/>
                <a:latin typeface="Arial" panose="020B0604020202020204" pitchFamily="34" charset="0"/>
              </a:rPr>
              <a:t> + Rung giật nhãn cầu: Thường gặp ở bệnh nhân u hố sau.</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Kích thước vòng đầu tăng bất thường</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Ở các trẻ nhỏ, nhất là trẻ em dưới 2 tuổi thì nhiều khi không có các triệu chứng đau đầu, nôn, phù gai mà biểu hiện bằng kích thước vòng đầu tăng lên bất thường (nhanh hơn so với số đo chuẩn), các khớp sọ giãn rộng, thóp phồng, da đầu căng, giãn các tĩnh  mạch dưới da đầu, có thể thấy mắt của bệnh nhân ở vị trí nhìn xuống. Ngoài ra ở trẻ sơ sinh và trẻ nhỏ có thể có biểu hiện tăng động và rối loạn hành vi nên cha mẹ cần hết sức lưu ý đến biểu hiện của trẻ. Ngoài ra trẻ có biểu hiện hội chứng thần kinh da gồm xơ hóa củ, đa u xơ thần kinh (NF1) thường tăng nguy cơ có khối u ở não.</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Mất kiểm soát hành vi</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Biểu hiện này khiến cho người bệnh đi lại loạng choạng, hay bị ngã, rối loạn thăng bằng, rối tầm, liệt các dây thần kinh sọ não.</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Căng thẳng kéo dài, thậm chí là trầm cảm</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Biểu hiện cáu gắt, mệt mỏi, căng thẳng, dễ kích động, kém tập trung, ngủ nhiều hoặc luôn ở trạng thái buồn ngủ cũng là một trong những biểu hiện cần chú ý.</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Yếu liệt và tê bì</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Cảm giác yếu liệt, tê bì, cảm giác kiến bò ở bàn tay, bàn chân. Tê, yếu thường có xu hướng một bên thân người. Nhất là bệnh nhân có hội chứng của trên lều tiểu não: thường sẽ giảm hoặc mất cảm giác nửa người, yếu hoặc liệt vận động nửa người, rối loạn nói (có thể hiểu lời nói nhưng bệnh nhân không nói được hoặc nói được nhưng không hiểu lời nói), rối loạn nhìn, rối loạn ý thức, giảm sự tập chung, rối loạn giấc ngủ.</a:t>
            </a:r>
          </a:p>
        </p:txBody>
      </p:sp>
      <p:sp>
        <p:nvSpPr>
          <p:cNvPr id="4" name="Slide Number Placeholder 3"/>
          <p:cNvSpPr>
            <a:spLocks noGrp="1"/>
          </p:cNvSpPr>
          <p:nvPr>
            <p:ph type="sldNum" sz="quarter" idx="5"/>
          </p:nvPr>
        </p:nvSpPr>
        <p:spPr/>
        <p:txBody>
          <a:bodyPr/>
          <a:lstStyle/>
          <a:p>
            <a:fld id="{72C2D1BD-DD45-4AB3-B0AC-75343E11EFAD}" type="slidenum">
              <a:rPr lang="vi-VN" smtClean="0"/>
              <a:t>6</a:t>
            </a:fld>
            <a:endParaRPr lang="vi-VN"/>
          </a:p>
        </p:txBody>
      </p:sp>
    </p:spTree>
    <p:extLst>
      <p:ext uri="{BB962C8B-B14F-4D97-AF65-F5344CB8AC3E}">
        <p14:creationId xmlns:p14="http://schemas.microsoft.com/office/powerpoint/2010/main" val="4209731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endParaRPr lang="vi-VN" b="0" i="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2C2D1BD-DD45-4AB3-B0AC-75343E11EFAD}" type="slidenum">
              <a:rPr lang="vi-VN" smtClean="0"/>
              <a:t>7</a:t>
            </a:fld>
            <a:endParaRPr lang="vi-VN"/>
          </a:p>
        </p:txBody>
      </p:sp>
    </p:spTree>
    <p:extLst>
      <p:ext uri="{BB962C8B-B14F-4D97-AF65-F5344CB8AC3E}">
        <p14:creationId xmlns:p14="http://schemas.microsoft.com/office/powerpoint/2010/main" val="115280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vi-VN" b="1" i="0" dirty="0">
                <a:solidFill>
                  <a:srgbClr val="000000"/>
                </a:solidFill>
                <a:effectLst/>
                <a:latin typeface="Arial" panose="020B0604020202020204" pitchFamily="34" charset="0"/>
              </a:rPr>
              <a:t>Đau đầu</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Đau đầu trầm trọng là triệu trứng phổ biến, có thể bắt gặp ở khoảng 50% số bệnh nhân u não. Thường đau nhiều vào sáng sớm hay nửa đêm về sáng, đau dai dẳng, lặp lại hàng ngày, càng ngày càng đau nhiều hơn về cả cường độ và thời gian. Ở trẻ nhỏ chưa biết phàn nàn đau có thể biểu hiện bằng bỏ ăn, quấy khóc, ngủ ít, vật vã.</a:t>
            </a:r>
          </a:p>
          <a:p>
            <a:pPr algn="ctr" fontAlgn="base"/>
            <a:r>
              <a:rPr lang="vi-VN" b="0" i="0" dirty="0">
                <a:solidFill>
                  <a:srgbClr val="000000"/>
                </a:solidFill>
                <a:effectLst/>
                <a:latin typeface="Arial" panose="020B0604020202020204" pitchFamily="34" charset="0"/>
              </a:rPr>
              <a:t> </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Nôn và buồn nôn</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Bệnh nhân có khối u não thường có biểu hiện nôn, buồn nôn đi kèm với triệu chứng đau đầu, thường nôn vào buổi sáng, sau mỗi lần nôn bệnh nhân thường mệt hơn, nhưng đỡ đau đầu. Nếu để bệnh nhân nôn nhiều có thể dẫn đến suy kiệt, mất nước, rối loạn điện giải. Thời gian đầu, dấu hiệu chưa rõ ràng thì một số ít bệnh nhân được chẩn đoán là triệu chứng nôn đơn thuần có thể nghi ngờ do vấn đề bệnh lý tiêu hóa, đến khi thực hiện các xét nghiệm, chỉ định cho kết quả rõ ràng hơn mới phát hiện ra là u não.</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Giảm thị lực</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 Phù gai thị: Đây là dấu hiệu nặng thường gặp trong tăng áp lực nội sọ. Khi nghi ngờ có tăng áp lực nội sọ nên soi đáy mắt để xác định vì qua giai đoạn phù gai thị sẽ chuyển sang teo gai thị có thể dẫn đến mù.</a:t>
            </a:r>
          </a:p>
          <a:p>
            <a:pPr algn="just" fontAlgn="base"/>
            <a:r>
              <a:rPr lang="vi-VN" b="0" i="0" dirty="0">
                <a:solidFill>
                  <a:srgbClr val="000000"/>
                </a:solidFill>
                <a:effectLst/>
                <a:latin typeface="Arial" panose="020B0604020202020204" pitchFamily="34" charset="0"/>
              </a:rPr>
              <a:t> + Bán manh: Gặp trong trường hợp u chèn vào một phần của cửa dày thị giác hay giải thị giác.</a:t>
            </a:r>
          </a:p>
          <a:p>
            <a:pPr algn="just" fontAlgn="base"/>
            <a:r>
              <a:rPr lang="vi-VN" b="0" i="0" dirty="0">
                <a:solidFill>
                  <a:srgbClr val="000000"/>
                </a:solidFill>
                <a:effectLst/>
                <a:latin typeface="Arial" panose="020B0604020202020204" pitchFamily="34" charset="0"/>
              </a:rPr>
              <a:t> + Liệt vận nhãn: Gây nhìn đôi, với bệnh nhân liệt dây thần kinh VI thì thường có biểu hiện lác trong, liệt dây thần kinh III biểu hiện lác ngoài. Hội chứng parinaud (bệnh nhân không hội tụ được mắt) thường gặp khi u chèn vào cuống não hoặc u vùng tuyến tùng.</a:t>
            </a:r>
          </a:p>
          <a:p>
            <a:pPr algn="just" fontAlgn="base"/>
            <a:r>
              <a:rPr lang="vi-VN" b="0" i="0" dirty="0">
                <a:solidFill>
                  <a:srgbClr val="000000"/>
                </a:solidFill>
                <a:effectLst/>
                <a:latin typeface="Arial" panose="020B0604020202020204" pitchFamily="34" charset="0"/>
              </a:rPr>
              <a:t> + Rung giật nhãn cầu: Thường gặp ở bệnh nhân u hố sau.</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Kích thước vòng đầu tăng bất thường</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Ở các trẻ nhỏ, nhất là trẻ em dưới 2 tuổi thì nhiều khi không có các triệu chứng đau đầu, nôn, phù gai mà biểu hiện bằng kích thước vòng đầu tăng lên bất thường (nhanh hơn so với số đo chuẩn), các khớp sọ giãn rộng, thóp phồng, da đầu căng, giãn các tĩnh  mạch dưới da đầu, có thể thấy mắt của bệnh nhân ở vị trí nhìn xuống. Ngoài ra ở trẻ sơ sinh và trẻ nhỏ có thể có biểu hiện tăng động và rối loạn hành vi nên cha mẹ cần hết sức lưu ý đến biểu hiện của trẻ. Ngoài ra trẻ có biểu hiện hội chứng thần kinh da gồm xơ hóa củ, đa u xơ thần kinh (NF1) thường tăng nguy cơ có khối u ở não.</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Mất kiểm soát hành vi</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Biểu hiện này khiến cho người bệnh đi lại loạng choạng, hay bị ngã, rối loạn thăng bằng, rối tầm, liệt các dây thần kinh sọ não.</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Căng thẳng kéo dài, thậm chí là trầm cảm</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Biểu hiện cáu gắt, mệt mỏi, căng thẳng, dễ kích động, kém tập trung, ngủ nhiều hoặc luôn ở trạng thái buồn ngủ cũng là một trong những biểu hiện cần chú ý.</a:t>
            </a:r>
          </a:p>
          <a:p>
            <a:pPr algn="just" fontAlgn="base"/>
            <a:r>
              <a:rPr lang="vi-VN" b="0" i="0" dirty="0">
                <a:solidFill>
                  <a:srgbClr val="000000"/>
                </a:solidFill>
                <a:effectLst/>
                <a:latin typeface="Arial" panose="020B0604020202020204" pitchFamily="34" charset="0"/>
              </a:rPr>
              <a:t> </a:t>
            </a:r>
            <a:r>
              <a:rPr lang="vi-VN" b="1" i="0" dirty="0">
                <a:solidFill>
                  <a:srgbClr val="000000"/>
                </a:solidFill>
                <a:effectLst/>
                <a:latin typeface="Arial" panose="020B0604020202020204" pitchFamily="34" charset="0"/>
              </a:rPr>
              <a:t>Yếu liệt và tê bì</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Cảm giác yếu liệt, tê bì, cảm giác kiến bò ở bàn tay, bàn chân. Tê, yếu thường có xu hướng một bên thân người. Nhất là bệnh nhân có hội chứng của trên lều tiểu não: thường sẽ giảm hoặc mất cảm giác nửa người, yếu hoặc liệt vận động nửa người, rối loạn nói (có thể hiểu lời nói nhưng bệnh nhân không nói được hoặc nói được nhưng không hiểu lời nói), rối loạn nhìn, rối loạn ý thức, giảm sự tập chung, rối loạn giấc ngủ.</a:t>
            </a:r>
          </a:p>
        </p:txBody>
      </p:sp>
      <p:sp>
        <p:nvSpPr>
          <p:cNvPr id="4" name="Slide Number Placeholder 3"/>
          <p:cNvSpPr>
            <a:spLocks noGrp="1"/>
          </p:cNvSpPr>
          <p:nvPr>
            <p:ph type="sldNum" sz="quarter" idx="5"/>
          </p:nvPr>
        </p:nvSpPr>
        <p:spPr/>
        <p:txBody>
          <a:bodyPr/>
          <a:lstStyle/>
          <a:p>
            <a:fld id="{72C2D1BD-DD45-4AB3-B0AC-75343E11EFAD}" type="slidenum">
              <a:rPr lang="vi-VN" smtClean="0"/>
              <a:t>8</a:t>
            </a:fld>
            <a:endParaRPr lang="vi-VN"/>
          </a:p>
        </p:txBody>
      </p:sp>
    </p:spTree>
    <p:extLst>
      <p:ext uri="{BB962C8B-B14F-4D97-AF65-F5344CB8AC3E}">
        <p14:creationId xmlns:p14="http://schemas.microsoft.com/office/powerpoint/2010/main" val="262291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Automatic COVID-19 Lung Infection Segmentation from CT Images.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nhóm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a:t>
            </a:r>
            <a:r>
              <a:rPr lang="en-US" sz="1800" dirty="0">
                <a:effectLst/>
                <a:latin typeface="Times New Roman" panose="02020603050405020304" pitchFamily="18" charset="0"/>
                <a:ea typeface="Times New Roman" panose="02020603050405020304" pitchFamily="18" charset="0"/>
              </a:rPr>
              <a:t> Deng-Ping Fan, Tao Zhou, Ge-Peng Ji, Yi Zhou, </a:t>
            </a:r>
            <a:r>
              <a:rPr lang="en-US" sz="1800" dirty="0" err="1">
                <a:effectLst/>
                <a:latin typeface="Times New Roman" panose="02020603050405020304" pitchFamily="18" charset="0"/>
                <a:ea typeface="Times New Roman" panose="02020603050405020304" pitchFamily="18" charset="0"/>
              </a:rPr>
              <a:t>Geng</a:t>
            </a:r>
            <a:r>
              <a:rPr lang="en-US" sz="1800" dirty="0">
                <a:effectLst/>
                <a:latin typeface="Times New Roman" panose="02020603050405020304" pitchFamily="18" charset="0"/>
                <a:ea typeface="Times New Roman" panose="02020603050405020304" pitchFamily="18" charset="0"/>
              </a:rPr>
              <a:t> Chen, </a:t>
            </a:r>
            <a:r>
              <a:rPr lang="en-US" sz="1800" dirty="0" err="1">
                <a:effectLst/>
                <a:latin typeface="Times New Roman" panose="02020603050405020304" pitchFamily="18" charset="0"/>
                <a:ea typeface="Times New Roman" panose="02020603050405020304" pitchFamily="18" charset="0"/>
              </a:rPr>
              <a:t>Huazhu</a:t>
            </a:r>
            <a:r>
              <a:rPr lang="en-US" sz="1800" dirty="0">
                <a:effectLst/>
                <a:latin typeface="Times New Roman" panose="02020603050405020304" pitchFamily="18" charset="0"/>
                <a:ea typeface="Times New Roman" panose="02020603050405020304" pitchFamily="18" charset="0"/>
              </a:rPr>
              <a:t> Fu, Jianbing Shen, Ling Shao,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nhiễm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bệnh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cắt</a:t>
            </a:r>
            <a:r>
              <a:rPr lang="en-US" sz="1800" dirty="0">
                <a:effectLst/>
                <a:latin typeface="Times New Roman" panose="02020603050405020304" pitchFamily="18" charset="0"/>
                <a:ea typeface="Times New Roman" panose="02020603050405020304" pitchFamily="18" charset="0"/>
              </a:rPr>
              <a:t> CT </a:t>
            </a:r>
            <a:r>
              <a:rPr lang="en-US" sz="1800" dirty="0" err="1">
                <a:effectLst/>
                <a:latin typeface="Times New Roman" panose="02020603050405020304" pitchFamily="18" charset="0"/>
                <a:ea typeface="Times New Roman" panose="02020603050405020304" pitchFamily="18" charset="0"/>
              </a:rPr>
              <a:t>ngực</a:t>
            </a:r>
            <a:r>
              <a:rPr lang="en-US" sz="180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 , </a:t>
            </a:r>
            <a:r>
              <a:rPr lang="en-US" sz="1200" dirty="0" err="1">
                <a:effectLst/>
                <a:latin typeface="Times New Roman" panose="02020603050405020304" pitchFamily="18" charset="0"/>
                <a:ea typeface="Times New Roman" panose="02020603050405020304" pitchFamily="18" charset="0"/>
              </a:rPr>
              <a:t>nhóm</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giả</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giới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thiệu</a:t>
            </a:r>
            <a:r>
              <a:rPr lang="en-US" sz="1200" dirty="0">
                <a:effectLst/>
                <a:latin typeface="Times New Roman" panose="02020603050405020304" pitchFamily="18" charset="0"/>
                <a:ea typeface="Times New Roman" panose="02020603050405020304" pitchFamily="18" charset="0"/>
              </a:rPr>
              <a:t> inf-Net. </a:t>
            </a:r>
            <a:r>
              <a:rPr lang="en-US" sz="1200" dirty="0" err="1">
                <a:effectLst/>
                <a:latin typeface="Times New Roman" panose="02020603050405020304" pitchFamily="18" charset="0"/>
                <a:ea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các</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kiến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trúc</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mạng</a:t>
            </a:r>
            <a:r>
              <a:rPr lang="en-US" sz="1200" dirty="0">
                <a:effectLst/>
                <a:latin typeface="Times New Roman" panose="02020603050405020304" pitchFamily="18" charset="0"/>
                <a:ea typeface="Times New Roman" panose="02020603050405020304" pitchFamily="18" charset="0"/>
              </a:rPr>
              <a:t> Resnet </a:t>
            </a:r>
            <a:r>
              <a:rPr lang="en-US" sz="1200" dirty="0" err="1">
                <a:effectLst/>
                <a:latin typeface="Times New Roman" panose="02020603050405020304" pitchFamily="18" charset="0"/>
                <a:ea typeface="Times New Roman" panose="02020603050405020304" pitchFamily="18" charset="0"/>
              </a:rPr>
              <a:t>có</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độ</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chính</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xác</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lần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lượt</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là</a:t>
            </a:r>
            <a:r>
              <a:rPr lang="en-US" sz="1200" dirty="0">
                <a:effectLst/>
                <a:latin typeface="Times New Roman" panose="02020603050405020304" pitchFamily="18" charset="0"/>
                <a:ea typeface="Times New Roman" panose="02020603050405020304" pitchFamily="18" charset="0"/>
              </a:rPr>
              <a:t> 90,6%.</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C2D1BD-DD45-4AB3-B0AC-75343E11EFAD}"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48282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56,24, 20</a:t>
            </a:r>
            <a:endParaRPr lang="en-US" dirty="0"/>
          </a:p>
        </p:txBody>
      </p:sp>
      <p:sp>
        <p:nvSpPr>
          <p:cNvPr id="4" name="Slide Number Placeholder 3"/>
          <p:cNvSpPr>
            <a:spLocks noGrp="1"/>
          </p:cNvSpPr>
          <p:nvPr>
            <p:ph type="sldNum" sz="quarter" idx="5"/>
          </p:nvPr>
        </p:nvSpPr>
        <p:spPr/>
        <p:txBody>
          <a:bodyPr/>
          <a:lstStyle/>
          <a:p>
            <a:fld id="{E40B955E-44C9-4510-917E-A3FDADF2A729}" type="slidenum">
              <a:rPr lang="en-US" smtClean="0"/>
              <a:t>10</a:t>
            </a:fld>
            <a:endParaRPr lang="en-US"/>
          </a:p>
        </p:txBody>
      </p:sp>
    </p:spTree>
    <p:extLst>
      <p:ext uri="{BB962C8B-B14F-4D97-AF65-F5344CB8AC3E}">
        <p14:creationId xmlns:p14="http://schemas.microsoft.com/office/powerpoint/2010/main" val="959488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Đối</a:t>
            </a:r>
            <a:r>
              <a:rPr lang="en-US" dirty="0"/>
              <a:t> </a:t>
            </a:r>
            <a:r>
              <a:rPr lang="en-US" dirty="0" err="1"/>
              <a:t>với</a:t>
            </a:r>
            <a:r>
              <a:rPr lang="en-US" dirty="0"/>
              <a:t> </a:t>
            </a:r>
            <a:r>
              <a:rPr lang="en-US" dirty="0" err="1"/>
              <a:t>pha</a:t>
            </a:r>
            <a:r>
              <a:rPr lang="en-US" dirty="0"/>
              <a:t> </a:t>
            </a:r>
            <a:r>
              <a:rPr lang="en-US" dirty="0" err="1"/>
              <a:t>tiền</a:t>
            </a:r>
            <a:r>
              <a:rPr lang="en-US" dirty="0"/>
              <a:t> </a:t>
            </a:r>
            <a:r>
              <a:rPr lang="en-US" dirty="0" err="1"/>
              <a:t>xử</a:t>
            </a:r>
            <a:r>
              <a:rPr lang="en-US" dirty="0"/>
              <a:t> </a:t>
            </a:r>
            <a:r>
              <a:rPr lang="en-US" dirty="0" err="1"/>
              <a:t>lí</a:t>
            </a:r>
            <a:r>
              <a:rPr lang="en-US" dirty="0"/>
              <a:t> </a:t>
            </a:r>
            <a:r>
              <a:rPr lang="en-US" dirty="0" err="1"/>
              <a:t>ảnh</a:t>
            </a:r>
            <a:r>
              <a:rPr lang="en-US" dirty="0"/>
              <a:t> </a:t>
            </a:r>
            <a:r>
              <a:rPr lang="en-US" dirty="0" err="1"/>
              <a:t>em</a:t>
            </a:r>
            <a:r>
              <a:rPr lang="en-US" dirty="0"/>
              <a:t> </a:t>
            </a:r>
            <a:r>
              <a:rPr lang="en-US" dirty="0" err="1"/>
              <a:t>sử</a:t>
            </a:r>
            <a:r>
              <a:rPr lang="en-US" dirty="0"/>
              <a:t> </a:t>
            </a:r>
            <a:r>
              <a:rPr lang="en-US" dirty="0" err="1"/>
              <a:t>dụng</a:t>
            </a:r>
            <a:r>
              <a:rPr lang="en-US" dirty="0"/>
              <a:t> </a:t>
            </a:r>
            <a:r>
              <a:rPr lang="en-US" dirty="0" err="1"/>
              <a:t>việc</a:t>
            </a:r>
            <a:r>
              <a:rPr lang="en-US" dirty="0"/>
              <a:t> </a:t>
            </a:r>
            <a:r>
              <a:rPr lang="en-US" dirty="0" err="1"/>
              <a:t>lật</a:t>
            </a:r>
            <a:r>
              <a:rPr lang="en-US" dirty="0"/>
              <a:t> </a:t>
            </a:r>
            <a:r>
              <a:rPr lang="en-US" dirty="0" err="1"/>
              <a:t>ảnh</a:t>
            </a:r>
            <a:r>
              <a:rPr lang="en-US" dirty="0"/>
              <a:t> </a:t>
            </a:r>
            <a:r>
              <a:rPr lang="en-US" dirty="0" err="1"/>
              <a:t>và</a:t>
            </a:r>
            <a:r>
              <a:rPr lang="en-US" dirty="0"/>
              <a:t> </a:t>
            </a:r>
            <a:r>
              <a:rPr lang="en-US" dirty="0" err="1"/>
              <a:t>xoay</a:t>
            </a:r>
            <a:r>
              <a:rPr lang="en-US" dirty="0"/>
              <a:t> </a:t>
            </a:r>
            <a:r>
              <a:rPr lang="en-US" dirty="0" err="1"/>
              <a:t>ảnh</a:t>
            </a:r>
            <a:r>
              <a:rPr lang="en-US" dirty="0"/>
              <a:t> </a:t>
            </a:r>
            <a:r>
              <a:rPr lang="en-US" dirty="0" err="1"/>
              <a:t>để</a:t>
            </a:r>
            <a:r>
              <a:rPr lang="en-US" dirty="0"/>
              <a:t> </a:t>
            </a:r>
            <a:r>
              <a:rPr lang="en-US" dirty="0" err="1"/>
              <a:t>tạo</a:t>
            </a:r>
            <a:r>
              <a:rPr lang="en-US" dirty="0"/>
              <a:t> </a:t>
            </a:r>
            <a:r>
              <a:rPr lang="en-US" dirty="0" err="1"/>
              <a:t>nhiều</a:t>
            </a:r>
            <a:r>
              <a:rPr lang="en-US" dirty="0"/>
              <a:t> </a:t>
            </a:r>
            <a:r>
              <a:rPr lang="en-US" dirty="0" err="1"/>
              <a:t>ảnh</a:t>
            </a:r>
            <a:r>
              <a:rPr lang="en-US" dirty="0"/>
              <a:t> </a:t>
            </a:r>
            <a:r>
              <a:rPr lang="en-US" dirty="0" err="1"/>
              <a:t>hơn</a:t>
            </a:r>
            <a:r>
              <a:rPr lang="en-US" dirty="0"/>
              <a:t> </a:t>
            </a:r>
            <a:r>
              <a:rPr lang="en-US" dirty="0" err="1"/>
              <a:t>trong</a:t>
            </a:r>
            <a:r>
              <a:rPr lang="en-US" dirty="0"/>
              <a:t> </a:t>
            </a:r>
            <a:r>
              <a:rPr lang="en-US" dirty="0" err="1"/>
              <a:t>việc</a:t>
            </a:r>
            <a:r>
              <a:rPr lang="en-US" dirty="0"/>
              <a:t> </a:t>
            </a:r>
            <a:r>
              <a:rPr lang="en-US" dirty="0" err="1"/>
              <a:t>cho</a:t>
            </a:r>
            <a:r>
              <a:rPr lang="en-US" dirty="0"/>
              <a:t> </a:t>
            </a:r>
            <a:r>
              <a:rPr lang="en-US" dirty="0" err="1"/>
              <a:t>máy</a:t>
            </a:r>
            <a:r>
              <a:rPr lang="en-US" dirty="0"/>
              <a:t> </a:t>
            </a:r>
            <a:r>
              <a:rPr lang="en-US" dirty="0" err="1"/>
              <a:t>học</a:t>
            </a:r>
            <a:endParaRPr dirty="0"/>
          </a:p>
        </p:txBody>
      </p:sp>
    </p:spTree>
    <p:extLst>
      <p:ext uri="{BB962C8B-B14F-4D97-AF65-F5344CB8AC3E}">
        <p14:creationId xmlns:p14="http://schemas.microsoft.com/office/powerpoint/2010/main" val="28307184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9C093D5-10ED-4B91-AE25-D9E291FCCD33}" type="datetimeFigureOut">
              <a:rPr lang="en-US" smtClean="0"/>
              <a:t>7/3/2023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pPr algn="ctr"/>
            <a:fld id="{00000000-1234-1234-1234-123412341234}" type="slidenum">
              <a:rPr lang="en-GB" smtClean="0"/>
              <a:pPr algn="ctr"/>
              <a:t>‹#›</a:t>
            </a:fld>
            <a:endParaRPr lang="en-GB"/>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3648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8290FC-FA58-4099-9184-B76DEFD3DEDE}" type="datetimeFigureOut">
              <a:rPr lang="vi-VN" smtClean="0"/>
              <a:t>03/07/2023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34BB9D43-726B-464A-B54D-6B3B1A404491}" type="slidenum">
              <a:rPr lang="vi-VN" smtClean="0"/>
              <a:t>‹#›</a:t>
            </a:fld>
            <a:endParaRPr lang="vi-VN"/>
          </a:p>
        </p:txBody>
      </p:sp>
    </p:spTree>
    <p:extLst>
      <p:ext uri="{BB962C8B-B14F-4D97-AF65-F5344CB8AC3E}">
        <p14:creationId xmlns:p14="http://schemas.microsoft.com/office/powerpoint/2010/main" val="2840260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8290FC-FA58-4099-9184-B76DEFD3DEDE}" type="datetimeFigureOut">
              <a:rPr lang="vi-VN" smtClean="0"/>
              <a:t>03/07/2023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34BB9D43-726B-464A-B54D-6B3B1A404491}" type="slidenum">
              <a:rPr lang="vi-VN" smtClean="0"/>
              <a:t>‹#›</a:t>
            </a:fld>
            <a:endParaRPr lang="vi-V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9011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8290FC-FA58-4099-9184-B76DEFD3DEDE}" type="datetimeFigureOut">
              <a:rPr lang="vi-VN" smtClean="0"/>
              <a:t>03/07/2023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34BB9D43-726B-464A-B54D-6B3B1A404491}" type="slidenum">
              <a:rPr lang="vi-VN" smtClean="0"/>
              <a:t>‹#›</a:t>
            </a:fld>
            <a:endParaRPr lang="vi-V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6454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8290FC-FA58-4099-9184-B76DEFD3DEDE}" type="datetimeFigureOut">
              <a:rPr lang="vi-VN" smtClean="0"/>
              <a:t>03/07/2023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34BB9D43-726B-464A-B54D-6B3B1A404491}" type="slidenum">
              <a:rPr lang="vi-VN" smtClean="0"/>
              <a:t>‹#›</a:t>
            </a:fld>
            <a:endParaRPr lang="vi-VN"/>
          </a:p>
        </p:txBody>
      </p:sp>
    </p:spTree>
    <p:extLst>
      <p:ext uri="{BB962C8B-B14F-4D97-AF65-F5344CB8AC3E}">
        <p14:creationId xmlns:p14="http://schemas.microsoft.com/office/powerpoint/2010/main" val="3652420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8290FC-FA58-4099-9184-B76DEFD3DEDE}" type="datetimeFigureOut">
              <a:rPr lang="vi-VN" smtClean="0"/>
              <a:t>03/07/2023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34BB9D43-726B-464A-B54D-6B3B1A404491}" type="slidenum">
              <a:rPr lang="vi-VN" smtClean="0"/>
              <a:t>‹#›</a:t>
            </a:fld>
            <a:endParaRPr lang="vi-V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3847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8290FC-FA58-4099-9184-B76DEFD3DEDE}" type="datetimeFigureOut">
              <a:rPr lang="vi-VN" smtClean="0"/>
              <a:t>03/07/2023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34BB9D43-726B-464A-B54D-6B3B1A404491}" type="slidenum">
              <a:rPr lang="vi-VN" smtClean="0"/>
              <a:t>‹#›</a:t>
            </a:fld>
            <a:endParaRPr lang="vi-V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09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093D5-10ED-4B91-AE25-D9E291FCCD33}"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00000000-1234-1234-1234-123412341234}" type="slidenum">
              <a:rPr lang="en-GB" smtClean="0"/>
              <a:pPr algn="ctr"/>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0749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093D5-10ED-4B91-AE25-D9E291FCCD33}"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00000000-1234-1234-1234-123412341234}" type="slidenum">
              <a:rPr lang="en-GB" smtClean="0"/>
              <a:pPr algn="ctr"/>
              <a:t>‹#›</a:t>
            </a:fld>
            <a:endParaRPr lang="en-GB"/>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0038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C093D5-10ED-4B91-AE25-D9E291FCCD33}"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00000000-1234-1234-1234-123412341234}" type="slidenum">
              <a:rPr lang="en-GB" smtClean="0"/>
              <a:pPr algn="ctr"/>
              <a:t>‹#›</a:t>
            </a:fld>
            <a:endParaRPr lang="en-GB"/>
          </a:p>
        </p:txBody>
      </p:sp>
    </p:spTree>
    <p:extLst>
      <p:ext uri="{BB962C8B-B14F-4D97-AF65-F5344CB8AC3E}">
        <p14:creationId xmlns:p14="http://schemas.microsoft.com/office/powerpoint/2010/main" val="2680651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C093D5-10ED-4B91-AE25-D9E291FCCD33}"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00000000-1234-1234-1234-123412341234}" type="slidenum">
              <a:rPr lang="en-GB" smtClean="0"/>
              <a:pPr algn="ctr"/>
              <a:t>‹#›</a:t>
            </a:fld>
            <a:endParaRPr lang="en-GB"/>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951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C093D5-10ED-4B91-AE25-D9E291FCCD33}"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00000000-1234-1234-1234-123412341234}" type="slidenum">
              <a:rPr lang="en-GB" smtClean="0"/>
              <a:pPr algn="ctr"/>
              <a:t>‹#›</a:t>
            </a:fld>
            <a:endParaRPr lang="en-GB"/>
          </a:p>
        </p:txBody>
      </p:sp>
    </p:spTree>
    <p:extLst>
      <p:ext uri="{BB962C8B-B14F-4D97-AF65-F5344CB8AC3E}">
        <p14:creationId xmlns:p14="http://schemas.microsoft.com/office/powerpoint/2010/main" val="202532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C093D5-10ED-4B91-AE25-D9E291FCCD33}" type="datetimeFigureOut">
              <a:rPr lang="en-US" smtClean="0"/>
              <a:t>7/3/2023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00000000-1234-1234-1234-123412341234}" type="slidenum">
              <a:rPr lang="en-GB" smtClean="0"/>
              <a:pPr algn="ctr"/>
              <a:t>‹#›</a:t>
            </a:fld>
            <a:endParaRPr lang="en-GB"/>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5628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C093D5-10ED-4B91-AE25-D9E291FCCD33}" type="datetimeFigureOut">
              <a:rPr lang="en-US" smtClean="0"/>
              <a:t>7/3/2023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ctr"/>
            <a:fld id="{00000000-1234-1234-1234-123412341234}" type="slidenum">
              <a:rPr lang="en-GB" smtClean="0"/>
              <a:pPr algn="ctr"/>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0555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C093D5-10ED-4B91-AE25-D9E291FCCD33}" type="datetimeFigureOut">
              <a:rPr lang="en-US" smtClean="0"/>
              <a:t>7/3/2023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lgn="ctr"/>
            <a:fld id="{00000000-1234-1234-1234-123412341234}" type="slidenum">
              <a:rPr lang="en-GB" smtClean="0"/>
              <a:pPr algn="ctr"/>
              <a:t>‹#›</a:t>
            </a:fld>
            <a:endParaRPr lang="en-GB"/>
          </a:p>
        </p:txBody>
      </p:sp>
    </p:spTree>
    <p:extLst>
      <p:ext uri="{BB962C8B-B14F-4D97-AF65-F5344CB8AC3E}">
        <p14:creationId xmlns:p14="http://schemas.microsoft.com/office/powerpoint/2010/main" val="2444339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093D5-10ED-4B91-AE25-D9E291FCCD33}"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00000000-1234-1234-1234-123412341234}" type="slidenum">
              <a:rPr lang="en-GB" smtClean="0"/>
              <a:pPr algn="ctr"/>
              <a:t>‹#›</a:t>
            </a:fld>
            <a:endParaRPr lang="en-GB"/>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8122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093D5-10ED-4B91-AE25-D9E291FCCD33}"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00000000-1234-1234-1234-123412341234}" type="slidenum">
              <a:rPr lang="en-GB" smtClean="0"/>
              <a:pPr algn="ctr"/>
              <a:t>‹#›</a:t>
            </a:fld>
            <a:endParaRPr lang="en-GB"/>
          </a:p>
        </p:txBody>
      </p:sp>
    </p:spTree>
    <p:extLst>
      <p:ext uri="{BB962C8B-B14F-4D97-AF65-F5344CB8AC3E}">
        <p14:creationId xmlns:p14="http://schemas.microsoft.com/office/powerpoint/2010/main" val="2290997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68290FC-FA58-4099-9184-B76DEFD3DEDE}" type="datetimeFigureOut">
              <a:rPr lang="vi-VN" smtClean="0"/>
              <a:t>03/07/2023</a:t>
            </a:fld>
            <a:endParaRPr lang="vi-V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vi-V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BB9D43-726B-464A-B54D-6B3B1A404491}" type="slidenum">
              <a:rPr lang="vi-VN" smtClean="0"/>
              <a:t>‹#›</a:t>
            </a:fld>
            <a:endParaRPr lang="vi-VN"/>
          </a:p>
        </p:txBody>
      </p:sp>
    </p:spTree>
    <p:extLst>
      <p:ext uri="{BB962C8B-B14F-4D97-AF65-F5344CB8AC3E}">
        <p14:creationId xmlns:p14="http://schemas.microsoft.com/office/powerpoint/2010/main" val="3130118409"/>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microsoft.com/office/2007/relationships/hdphoto" Target="../media/hdphoto1.wdp"/><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6.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8.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1713B-5CD2-248F-E0CB-6E58EC4B98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E16566-3088-9E18-5423-A24C789D9C6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C3A1DBA-D43C-5672-FDA3-3C7155CD6285}"/>
              </a:ext>
            </a:extLst>
          </p:cNvPr>
          <p:cNvSpPr>
            <a:spLocks noGrp="1"/>
          </p:cNvSpPr>
          <p:nvPr>
            <p:ph type="sldNum" sz="quarter" idx="12"/>
          </p:nvPr>
        </p:nvSpPr>
        <p:spPr/>
        <p:txBody>
          <a:bodyPr/>
          <a:lstStyle/>
          <a:p>
            <a:pPr algn="ctr"/>
            <a:fld id="{00000000-1234-1234-1234-123412341234}" type="slidenum">
              <a:rPr lang="en-GB" smtClean="0"/>
              <a:pPr algn="ctr"/>
              <a:t>1</a:t>
            </a:fld>
            <a:endParaRPr lang="en-GB"/>
          </a:p>
        </p:txBody>
      </p:sp>
      <p:pic>
        <p:nvPicPr>
          <p:cNvPr id="6" name="Picture 5">
            <a:extLst>
              <a:ext uri="{FF2B5EF4-FFF2-40B4-BE49-F238E27FC236}">
                <a16:creationId xmlns:a16="http://schemas.microsoft.com/office/drawing/2014/main" id="{3160188E-545A-98D8-4FB0-BBBC1923FA80}"/>
              </a:ext>
            </a:extLst>
          </p:cNvPr>
          <p:cNvPicPr>
            <a:picLocks noChangeAspect="1"/>
          </p:cNvPicPr>
          <p:nvPr/>
        </p:nvPicPr>
        <p:blipFill>
          <a:blip r:embed="rId2"/>
          <a:stretch>
            <a:fillRect/>
          </a:stretch>
        </p:blipFill>
        <p:spPr>
          <a:xfrm>
            <a:off x="0" y="403"/>
            <a:ext cx="12192000" cy="6857194"/>
          </a:xfrm>
          <a:prstGeom prst="rect">
            <a:avLst/>
          </a:prstGeom>
        </p:spPr>
      </p:pic>
    </p:spTree>
    <p:extLst>
      <p:ext uri="{BB962C8B-B14F-4D97-AF65-F5344CB8AC3E}">
        <p14:creationId xmlns:p14="http://schemas.microsoft.com/office/powerpoint/2010/main" val="3263652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E453C-DF73-2B31-5C1F-B02582BBCF1C}"/>
              </a:ext>
            </a:extLst>
          </p:cNvPr>
          <p:cNvSpPr txBox="1"/>
          <p:nvPr/>
        </p:nvSpPr>
        <p:spPr>
          <a:xfrm>
            <a:off x="760811" y="665919"/>
            <a:ext cx="11057206" cy="461665"/>
          </a:xfrm>
          <a:prstGeom prst="rect">
            <a:avLst/>
          </a:prstGeom>
          <a:noFill/>
        </p:spPr>
        <p:txBody>
          <a:bodyPr wrap="square">
            <a:spAutoFit/>
          </a:bodyPr>
          <a:lstStyle/>
          <a:p>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Mô</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tả</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dữ</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liệu</a:t>
            </a:r>
            <a:endPar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2B129D3E-2AA9-8B47-6618-2F14EA2FCB99}"/>
              </a:ext>
            </a:extLst>
          </p:cNvPr>
          <p:cNvSpPr txBox="1"/>
          <p:nvPr/>
        </p:nvSpPr>
        <p:spPr>
          <a:xfrm>
            <a:off x="778438" y="5754368"/>
            <a:ext cx="5187428" cy="430887"/>
          </a:xfrm>
          <a:prstGeom prst="rect">
            <a:avLst/>
          </a:prstGeom>
          <a:noFill/>
        </p:spPr>
        <p:txBody>
          <a:bodyPr wrap="square">
            <a:spAutoFit/>
          </a:bodyPr>
          <a:lstStyle/>
          <a:p>
            <a:pPr algn="ctr"/>
            <a:r>
              <a:rPr lang="en-US" sz="2200" i="1" dirty="0">
                <a:effectLst/>
                <a:latin typeface="Roboto" panose="02000000000000000000" pitchFamily="2" charset="0"/>
                <a:ea typeface="Roboto" panose="02000000000000000000" pitchFamily="2" charset="0"/>
              </a:rPr>
              <a:t> </a:t>
            </a:r>
            <a:r>
              <a:rPr lang="vi-VN" sz="2200" i="1" dirty="0">
                <a:effectLst/>
                <a:latin typeface="Roboto" panose="02000000000000000000" pitchFamily="2" charset="0"/>
                <a:ea typeface="Roboto" panose="02000000000000000000" pitchFamily="2" charset="0"/>
              </a:rPr>
              <a:t>Hình</a:t>
            </a:r>
            <a:r>
              <a:rPr lang="en-US" sz="2200" i="1" dirty="0">
                <a:effectLst/>
                <a:latin typeface="Roboto" panose="02000000000000000000" pitchFamily="2" charset="0"/>
                <a:ea typeface="Roboto" panose="02000000000000000000" pitchFamily="2" charset="0"/>
              </a:rPr>
              <a:t> </a:t>
            </a:r>
            <a:r>
              <a:rPr lang="vi-VN" sz="2200" i="1" dirty="0">
                <a:effectLst/>
                <a:latin typeface="Roboto" panose="02000000000000000000" pitchFamily="2" charset="0"/>
                <a:ea typeface="Roboto" panose="02000000000000000000" pitchFamily="2" charset="0"/>
              </a:rPr>
              <a:t>3</a:t>
            </a:r>
            <a:r>
              <a:rPr lang="en-US" sz="2200" i="1" dirty="0">
                <a:effectLst/>
                <a:latin typeface="Roboto" panose="02000000000000000000" pitchFamily="2" charset="0"/>
                <a:ea typeface="Roboto" panose="02000000000000000000" pitchFamily="2" charset="0"/>
              </a:rPr>
              <a:t>.1. </a:t>
            </a:r>
            <a:r>
              <a:rPr lang="vi-VN" sz="2200" i="1" dirty="0">
                <a:latin typeface="Roboto" panose="02000000000000000000" pitchFamily="2" charset="0"/>
                <a:ea typeface="Roboto" panose="02000000000000000000" pitchFamily="2" charset="0"/>
              </a:rPr>
              <a:t>Phân chia theo chuẩn đoán</a:t>
            </a:r>
          </a:p>
        </p:txBody>
      </p:sp>
      <p:pic>
        <p:nvPicPr>
          <p:cNvPr id="4" name="Picture 3">
            <a:extLst>
              <a:ext uri="{FF2B5EF4-FFF2-40B4-BE49-F238E27FC236}">
                <a16:creationId xmlns:a16="http://schemas.microsoft.com/office/drawing/2014/main" id="{B6B89921-29E2-5095-2586-FAABC76F12E6}"/>
              </a:ext>
            </a:extLst>
          </p:cNvPr>
          <p:cNvPicPr>
            <a:picLocks noChangeAspect="1"/>
          </p:cNvPicPr>
          <p:nvPr/>
        </p:nvPicPr>
        <p:blipFill>
          <a:blip r:embed="rId3"/>
          <a:stretch>
            <a:fillRect/>
          </a:stretch>
        </p:blipFill>
        <p:spPr>
          <a:xfrm>
            <a:off x="1114097" y="2737745"/>
            <a:ext cx="4227549" cy="3016623"/>
          </a:xfrm>
          <a:prstGeom prst="rect">
            <a:avLst/>
          </a:prstGeom>
        </p:spPr>
      </p:pic>
      <p:sp>
        <p:nvSpPr>
          <p:cNvPr id="5" name="TextBox 4">
            <a:extLst>
              <a:ext uri="{FF2B5EF4-FFF2-40B4-BE49-F238E27FC236}">
                <a16:creationId xmlns:a16="http://schemas.microsoft.com/office/drawing/2014/main" id="{C6386A41-9CFC-B9FC-2A00-27AB7079AD2B}"/>
              </a:ext>
            </a:extLst>
          </p:cNvPr>
          <p:cNvSpPr txBox="1"/>
          <p:nvPr/>
        </p:nvSpPr>
        <p:spPr>
          <a:xfrm>
            <a:off x="5965866" y="5761194"/>
            <a:ext cx="5458339" cy="430887"/>
          </a:xfrm>
          <a:prstGeom prst="rect">
            <a:avLst/>
          </a:prstGeom>
          <a:noFill/>
        </p:spPr>
        <p:txBody>
          <a:bodyPr wrap="square">
            <a:spAutoFit/>
          </a:bodyPr>
          <a:lstStyle/>
          <a:p>
            <a:pPr algn="ctr"/>
            <a:r>
              <a:rPr lang="en-US" sz="2200" i="1" dirty="0">
                <a:effectLst/>
                <a:latin typeface="Roboto" panose="02000000000000000000" pitchFamily="2" charset="0"/>
                <a:ea typeface="Roboto" panose="02000000000000000000" pitchFamily="2" charset="0"/>
              </a:rPr>
              <a:t> </a:t>
            </a:r>
            <a:r>
              <a:rPr lang="vi-VN" sz="2200" i="1" dirty="0">
                <a:effectLst/>
                <a:latin typeface="Roboto" panose="02000000000000000000" pitchFamily="2" charset="0"/>
                <a:ea typeface="Roboto" panose="02000000000000000000" pitchFamily="2" charset="0"/>
              </a:rPr>
              <a:t>Hình</a:t>
            </a:r>
            <a:r>
              <a:rPr lang="en-US" sz="2200" i="1" dirty="0">
                <a:effectLst/>
                <a:latin typeface="Roboto" panose="02000000000000000000" pitchFamily="2" charset="0"/>
                <a:ea typeface="Roboto" panose="02000000000000000000" pitchFamily="2" charset="0"/>
              </a:rPr>
              <a:t> </a:t>
            </a:r>
            <a:r>
              <a:rPr lang="vi-VN" sz="2200" i="1" dirty="0">
                <a:effectLst/>
                <a:latin typeface="Roboto" panose="02000000000000000000" pitchFamily="2" charset="0"/>
                <a:ea typeface="Roboto" panose="02000000000000000000" pitchFamily="2" charset="0"/>
              </a:rPr>
              <a:t>3</a:t>
            </a:r>
            <a:r>
              <a:rPr lang="en-US" sz="2200" i="1" dirty="0">
                <a:effectLst/>
                <a:latin typeface="Roboto" panose="02000000000000000000" pitchFamily="2" charset="0"/>
                <a:ea typeface="Roboto" panose="02000000000000000000" pitchFamily="2" charset="0"/>
              </a:rPr>
              <a:t>.</a:t>
            </a:r>
            <a:r>
              <a:rPr lang="vi-VN" sz="2200" i="1" dirty="0">
                <a:effectLst/>
                <a:latin typeface="Roboto" panose="02000000000000000000" pitchFamily="2" charset="0"/>
                <a:ea typeface="Roboto" panose="02000000000000000000" pitchFamily="2" charset="0"/>
              </a:rPr>
              <a:t>2</a:t>
            </a:r>
            <a:r>
              <a:rPr lang="en-US" sz="2200" i="1" dirty="0">
                <a:effectLst/>
                <a:latin typeface="Roboto" panose="02000000000000000000" pitchFamily="2" charset="0"/>
                <a:ea typeface="Roboto" panose="02000000000000000000" pitchFamily="2" charset="0"/>
              </a:rPr>
              <a:t>. </a:t>
            </a:r>
            <a:r>
              <a:rPr lang="vi-VN" sz="2200" i="1" dirty="0">
                <a:latin typeface="Roboto" panose="02000000000000000000" pitchFamily="2" charset="0"/>
                <a:ea typeface="Roboto" panose="02000000000000000000" pitchFamily="2" charset="0"/>
              </a:rPr>
              <a:t>Phân chia dữ liệu train, val, test</a:t>
            </a:r>
          </a:p>
        </p:txBody>
      </p:sp>
      <p:pic>
        <p:nvPicPr>
          <p:cNvPr id="6" name="Picture 5">
            <a:extLst>
              <a:ext uri="{FF2B5EF4-FFF2-40B4-BE49-F238E27FC236}">
                <a16:creationId xmlns:a16="http://schemas.microsoft.com/office/drawing/2014/main" id="{89EA7119-265F-7A21-08D3-01769BAFD177}"/>
              </a:ext>
            </a:extLst>
          </p:cNvPr>
          <p:cNvPicPr>
            <a:picLocks noChangeAspect="1"/>
          </p:cNvPicPr>
          <p:nvPr/>
        </p:nvPicPr>
        <p:blipFill>
          <a:blip r:embed="rId4"/>
          <a:stretch>
            <a:fillRect/>
          </a:stretch>
        </p:blipFill>
        <p:spPr>
          <a:xfrm>
            <a:off x="6589167" y="2393619"/>
            <a:ext cx="4488736" cy="3373858"/>
          </a:xfrm>
          <a:prstGeom prst="rect">
            <a:avLst/>
          </a:prstGeom>
        </p:spPr>
      </p:pic>
      <p:sp>
        <p:nvSpPr>
          <p:cNvPr id="7" name="9Slide.vn 8">
            <a:extLst>
              <a:ext uri="{FF2B5EF4-FFF2-40B4-BE49-F238E27FC236}">
                <a16:creationId xmlns:a16="http://schemas.microsoft.com/office/drawing/2014/main" id="{FC0BEE13-7583-E8A7-C080-B341123DB538}"/>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3. PHƯƠNG PHÁP ĐỀ XUẤT</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D8D05B3-C82D-FC95-06CB-9102D43FD2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a:off x="-6875" y="8879"/>
            <a:ext cx="653990" cy="581963"/>
          </a:xfrm>
          <a:prstGeom prst="rect">
            <a:avLst/>
          </a:prstGeom>
        </p:spPr>
      </p:pic>
      <p:sp>
        <p:nvSpPr>
          <p:cNvPr id="11" name="TextBox 10">
            <a:extLst>
              <a:ext uri="{FF2B5EF4-FFF2-40B4-BE49-F238E27FC236}">
                <a16:creationId xmlns:a16="http://schemas.microsoft.com/office/drawing/2014/main" id="{1B4D937A-D670-17D4-B2BD-C5F2E288C61D}"/>
              </a:ext>
            </a:extLst>
          </p:cNvPr>
          <p:cNvSpPr txBox="1"/>
          <p:nvPr/>
        </p:nvSpPr>
        <p:spPr>
          <a:xfrm>
            <a:off x="937454" y="1193290"/>
            <a:ext cx="10703919" cy="1200329"/>
          </a:xfrm>
          <a:prstGeom prst="rect">
            <a:avLst/>
          </a:prstGeom>
          <a:noFill/>
        </p:spPr>
        <p:txBody>
          <a:bodyPr wrap="square">
            <a:spAutoFit/>
          </a:bodyPr>
          <a:lstStyle/>
          <a:p>
            <a:pPr algn="just"/>
            <a:r>
              <a:rPr lang="vi-VN" sz="2400" dirty="0">
                <a:effectLst/>
                <a:latin typeface="Arial" panose="020B0604020202020204" pitchFamily="34" charset="0"/>
                <a:ea typeface="Calibri" panose="020F0502020204030204" pitchFamily="34" charset="0"/>
                <a:cs typeface="Arial" panose="020B0604020202020204" pitchFamily="34" charset="0"/>
              </a:rPr>
              <a:t>Bộ dữ liệu này được thu thập từ The Cancer Imaging Archive (TCIA) và bao gồm các hình ảnh MRI não từ 110 bệnh nhân được bao gồm trong bộ sưu tập glioma cấp độ thấp của The Cancer Genome Atlas (TCGA).</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921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7" name="Google Shape;107;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algn="ctr" defTabSz="1219170">
              <a:buClr>
                <a:srgbClr val="000000"/>
              </a:buClr>
              <a:defRPr/>
            </a:pPr>
            <a:fld id="{00000000-1234-1234-1234-123412341234}" type="slidenum">
              <a:rPr lang="en-GB" kern="0">
                <a:solidFill>
                  <a:prstClr val="black">
                    <a:tint val="75000"/>
                  </a:prstClr>
                </a:solidFill>
                <a:latin typeface="Arial" panose="020B0604020202020204"/>
                <a:cs typeface="Arial" panose="020B0604020202020204"/>
                <a:sym typeface="Arial" panose="020B0604020202020204"/>
              </a:rPr>
              <a:pPr algn="ctr" defTabSz="1219170">
                <a:buClr>
                  <a:srgbClr val="000000"/>
                </a:buClr>
                <a:defRPr/>
              </a:pPr>
              <a:t>11</a:t>
            </a:fld>
            <a:endParaRPr lang="en-GB" kern="0">
              <a:solidFill>
                <a:prstClr val="black">
                  <a:tint val="75000"/>
                </a:prstClr>
              </a:solidFill>
              <a:latin typeface="Arial" panose="020B0604020202020204"/>
              <a:cs typeface="Arial" panose="020B0604020202020204"/>
              <a:sym typeface="Arial" panose="020B0604020202020204"/>
            </a:endParaRPr>
          </a:p>
        </p:txBody>
      </p:sp>
      <p:pic>
        <p:nvPicPr>
          <p:cNvPr id="18" name="Picture 17">
            <a:extLst>
              <a:ext uri="{FF2B5EF4-FFF2-40B4-BE49-F238E27FC236}">
                <a16:creationId xmlns:a16="http://schemas.microsoft.com/office/drawing/2014/main" id="{07D4C022-35F6-4C9F-825F-EE5D6A07751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9" name="TextBox 18">
            <a:extLst>
              <a:ext uri="{FF2B5EF4-FFF2-40B4-BE49-F238E27FC236}">
                <a16:creationId xmlns:a16="http://schemas.microsoft.com/office/drawing/2014/main" id="{26105E36-5BBF-4676-BACE-D4695FBABD10}"/>
              </a:ext>
            </a:extLst>
          </p:cNvPr>
          <p:cNvSpPr txBox="1"/>
          <p:nvPr/>
        </p:nvSpPr>
        <p:spPr>
          <a:xfrm>
            <a:off x="760811" y="665919"/>
            <a:ext cx="11057206" cy="800219"/>
          </a:xfrm>
          <a:prstGeom prst="rect">
            <a:avLst/>
          </a:prstGeom>
          <a:noFill/>
        </p:spPr>
        <p:txBody>
          <a:bodyPr wrap="square">
            <a:spAutoFit/>
          </a:bodyPr>
          <a:lstStyle/>
          <a:p>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Môi</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trường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huấn</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luyện</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A4C4FAAD-0F42-D2B5-4BFE-AB963EFBA7CD}"/>
              </a:ext>
            </a:extLst>
          </p:cNvPr>
          <p:cNvSpPr txBox="1"/>
          <p:nvPr/>
        </p:nvSpPr>
        <p:spPr>
          <a:xfrm>
            <a:off x="109329" y="1868712"/>
            <a:ext cx="12192000" cy="430887"/>
          </a:xfrm>
          <a:prstGeom prst="rect">
            <a:avLst/>
          </a:prstGeom>
          <a:noFill/>
        </p:spPr>
        <p:txBody>
          <a:bodyPr wrap="square">
            <a:spAutoFit/>
          </a:bodyPr>
          <a:lstStyle/>
          <a:p>
            <a:pPr algn="ctr"/>
            <a:r>
              <a:rPr lang="en-US" sz="2200" i="1" dirty="0">
                <a:effectLst/>
                <a:latin typeface="Roboto" panose="02000000000000000000" pitchFamily="2" charset="0"/>
                <a:ea typeface="Roboto" panose="02000000000000000000" pitchFamily="2" charset="0"/>
              </a:rPr>
              <a:t> </a:t>
            </a:r>
            <a:r>
              <a:rPr lang="en-US" sz="2200" i="1" dirty="0" err="1">
                <a:effectLst/>
                <a:latin typeface="Roboto" panose="02000000000000000000" pitchFamily="2" charset="0"/>
                <a:ea typeface="Roboto" panose="02000000000000000000" pitchFamily="2" charset="0"/>
              </a:rPr>
              <a:t>Bảng</a:t>
            </a:r>
            <a:r>
              <a:rPr lang="en-US" sz="2200" i="1" dirty="0">
                <a:effectLst/>
                <a:latin typeface="Roboto" panose="02000000000000000000" pitchFamily="2" charset="0"/>
                <a:ea typeface="Roboto" panose="02000000000000000000" pitchFamily="2" charset="0"/>
              </a:rPr>
              <a:t> </a:t>
            </a:r>
            <a:r>
              <a:rPr lang="vi-VN" sz="2200" i="1" dirty="0">
                <a:effectLst/>
                <a:latin typeface="Roboto" panose="02000000000000000000" pitchFamily="2" charset="0"/>
                <a:ea typeface="Roboto" panose="02000000000000000000" pitchFamily="2" charset="0"/>
              </a:rPr>
              <a:t>3</a:t>
            </a:r>
            <a:r>
              <a:rPr lang="en-US" sz="2200" i="1" dirty="0">
                <a:effectLst/>
                <a:latin typeface="Roboto" panose="02000000000000000000" pitchFamily="2" charset="0"/>
                <a:ea typeface="Roboto" panose="02000000000000000000" pitchFamily="2" charset="0"/>
              </a:rPr>
              <a:t>.</a:t>
            </a:r>
            <a:r>
              <a:rPr lang="vi-VN" sz="2200" i="1" dirty="0">
                <a:effectLst/>
                <a:latin typeface="Roboto" panose="02000000000000000000" pitchFamily="2" charset="0"/>
                <a:ea typeface="Roboto" panose="02000000000000000000" pitchFamily="2" charset="0"/>
              </a:rPr>
              <a:t>1</a:t>
            </a:r>
            <a:r>
              <a:rPr lang="en-US" sz="2200" i="1" dirty="0">
                <a:effectLst/>
                <a:latin typeface="Roboto" panose="02000000000000000000" pitchFamily="2" charset="0"/>
                <a:ea typeface="Roboto" panose="02000000000000000000" pitchFamily="2" charset="0"/>
              </a:rPr>
              <a:t>. </a:t>
            </a:r>
            <a:r>
              <a:rPr lang="en-US" sz="2200" i="1" dirty="0" err="1">
                <a:effectLst/>
                <a:latin typeface="Roboto" panose="02000000000000000000" pitchFamily="2" charset="0"/>
                <a:ea typeface="Roboto" panose="02000000000000000000" pitchFamily="2" charset="0"/>
              </a:rPr>
              <a:t>M</a:t>
            </a:r>
            <a:r>
              <a:rPr lang="en-US" sz="2200" i="1" dirty="0" err="1">
                <a:latin typeface="Roboto" panose="02000000000000000000" pitchFamily="2" charset="0"/>
                <a:ea typeface="Roboto" panose="02000000000000000000" pitchFamily="2" charset="0"/>
              </a:rPr>
              <a:t>ôi</a:t>
            </a:r>
            <a:r>
              <a:rPr lang="en-US" sz="2200" i="1" dirty="0">
                <a:latin typeface="Roboto" panose="02000000000000000000" pitchFamily="2" charset="0"/>
                <a:ea typeface="Roboto" panose="02000000000000000000" pitchFamily="2" charset="0"/>
              </a:rPr>
              <a:t> </a:t>
            </a:r>
            <a:r>
              <a:rPr lang="en-US" sz="2200" i="1" dirty="0" err="1">
                <a:latin typeface="Roboto" panose="02000000000000000000" pitchFamily="2" charset="0"/>
                <a:ea typeface="Roboto" panose="02000000000000000000" pitchFamily="2" charset="0"/>
              </a:rPr>
              <a:t>trường</a:t>
            </a:r>
            <a:r>
              <a:rPr lang="en-US" sz="2200" i="1" dirty="0">
                <a:latin typeface="Roboto" panose="02000000000000000000" pitchFamily="2" charset="0"/>
                <a:ea typeface="Roboto" panose="02000000000000000000" pitchFamily="2" charset="0"/>
              </a:rPr>
              <a:t> </a:t>
            </a:r>
            <a:r>
              <a:rPr lang="en-US" sz="2200" i="1" dirty="0" err="1">
                <a:latin typeface="Roboto" panose="02000000000000000000" pitchFamily="2" charset="0"/>
                <a:ea typeface="Roboto" panose="02000000000000000000" pitchFamily="2" charset="0"/>
              </a:rPr>
              <a:t>huấn</a:t>
            </a:r>
            <a:r>
              <a:rPr lang="en-US" sz="2200" i="1" dirty="0">
                <a:latin typeface="Roboto" panose="02000000000000000000" pitchFamily="2" charset="0"/>
                <a:ea typeface="Roboto" panose="02000000000000000000" pitchFamily="2" charset="0"/>
              </a:rPr>
              <a:t> </a:t>
            </a:r>
            <a:r>
              <a:rPr lang="en-US" sz="2200" i="1" dirty="0" err="1">
                <a:latin typeface="Roboto" panose="02000000000000000000" pitchFamily="2" charset="0"/>
                <a:ea typeface="Roboto" panose="02000000000000000000" pitchFamily="2" charset="0"/>
              </a:rPr>
              <a:t>luyện</a:t>
            </a:r>
            <a:endParaRPr lang="vi-VN" sz="2200" i="1" dirty="0">
              <a:latin typeface="Roboto" panose="02000000000000000000" pitchFamily="2" charset="0"/>
              <a:ea typeface="Roboto" panose="02000000000000000000" pitchFamily="2" charset="0"/>
            </a:endParaRPr>
          </a:p>
        </p:txBody>
      </p:sp>
      <p:graphicFrame>
        <p:nvGraphicFramePr>
          <p:cNvPr id="4" name="Table 3">
            <a:extLst>
              <a:ext uri="{FF2B5EF4-FFF2-40B4-BE49-F238E27FC236}">
                <a16:creationId xmlns:a16="http://schemas.microsoft.com/office/drawing/2014/main" id="{DDBB0579-E79D-0B2C-76FD-7B5FCB723DB5}"/>
              </a:ext>
            </a:extLst>
          </p:cNvPr>
          <p:cNvGraphicFramePr>
            <a:graphicFrameLocks noGrp="1"/>
          </p:cNvGraphicFramePr>
          <p:nvPr>
            <p:extLst>
              <p:ext uri="{D42A27DB-BD31-4B8C-83A1-F6EECF244321}">
                <p14:modId xmlns:p14="http://schemas.microsoft.com/office/powerpoint/2010/main" val="1015147380"/>
              </p:ext>
            </p:extLst>
          </p:nvPr>
        </p:nvGraphicFramePr>
        <p:xfrm>
          <a:off x="1421010" y="2402608"/>
          <a:ext cx="9349979" cy="2592968"/>
        </p:xfrm>
        <a:graphic>
          <a:graphicData uri="http://schemas.openxmlformats.org/drawingml/2006/table">
            <a:tbl>
              <a:tblPr firstRow="1" firstCol="1" bandRow="1">
                <a:tableStyleId>{5C22544A-7EE6-4342-B048-85BDC9FD1C3A}</a:tableStyleId>
              </a:tblPr>
              <a:tblGrid>
                <a:gridCol w="3115993">
                  <a:extLst>
                    <a:ext uri="{9D8B030D-6E8A-4147-A177-3AD203B41FA5}">
                      <a16:colId xmlns:a16="http://schemas.microsoft.com/office/drawing/2014/main" val="1141946873"/>
                    </a:ext>
                  </a:extLst>
                </a:gridCol>
                <a:gridCol w="3116993">
                  <a:extLst>
                    <a:ext uri="{9D8B030D-6E8A-4147-A177-3AD203B41FA5}">
                      <a16:colId xmlns:a16="http://schemas.microsoft.com/office/drawing/2014/main" val="3307184866"/>
                    </a:ext>
                  </a:extLst>
                </a:gridCol>
                <a:gridCol w="3116993">
                  <a:extLst>
                    <a:ext uri="{9D8B030D-6E8A-4147-A177-3AD203B41FA5}">
                      <a16:colId xmlns:a16="http://schemas.microsoft.com/office/drawing/2014/main" val="951931119"/>
                    </a:ext>
                  </a:extLst>
                </a:gridCol>
              </a:tblGrid>
              <a:tr h="444754">
                <a:tc>
                  <a:txBody>
                    <a:bodyPr/>
                    <a:lstStyle/>
                    <a:p>
                      <a:pPr>
                        <a:lnSpc>
                          <a:spcPct val="150000"/>
                        </a:lnSpc>
                        <a:spcAft>
                          <a:spcPts val="800"/>
                        </a:spcAft>
                      </a:pPr>
                      <a:r>
                        <a:rPr lang="vi-VN" sz="2000" kern="100">
                          <a:effectLst/>
                          <a:latin typeface="+mj-lt"/>
                        </a:rPr>
                        <a:t>Tên môi trường</a:t>
                      </a:r>
                      <a:endParaRPr lang="en-US" sz="1800" kern="1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vi-VN" sz="2000" kern="100">
                          <a:effectLst/>
                          <a:latin typeface="+mj-lt"/>
                        </a:rPr>
                        <a:t>Cấu hình</a:t>
                      </a:r>
                      <a:endParaRPr lang="en-US" sz="1800" kern="10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800"/>
                        </a:spcAft>
                      </a:pPr>
                      <a:r>
                        <a:rPr lang="vi-VN" sz="2000" kern="100" dirty="0">
                          <a:effectLst/>
                          <a:latin typeface="+mj-lt"/>
                          <a:ea typeface="Calibri" panose="020F0502020204030204" pitchFamily="34" charset="0"/>
                          <a:cs typeface="Times New Roman" panose="02020603050405020304" pitchFamily="18" charset="0"/>
                        </a:rPr>
                        <a:t>Thư viện</a:t>
                      </a:r>
                      <a:endParaRPr lang="en-US" sz="1800" kern="1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5846429"/>
                  </a:ext>
                </a:extLst>
              </a:tr>
              <a:tr h="2148214">
                <a:tc>
                  <a:txBody>
                    <a:bodyPr/>
                    <a:lstStyle/>
                    <a:p>
                      <a:pPr>
                        <a:lnSpc>
                          <a:spcPct val="150000"/>
                        </a:lnSpc>
                        <a:spcAft>
                          <a:spcPts val="800"/>
                        </a:spcAft>
                      </a:pPr>
                      <a:r>
                        <a:rPr lang="vi-VN" sz="2000" kern="100" dirty="0">
                          <a:effectLst/>
                          <a:latin typeface="+mj-lt"/>
                        </a:rPr>
                        <a:t>Kaggle</a:t>
                      </a:r>
                      <a:endParaRPr lang="en-US" sz="1800" kern="1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algn="l" defTabSz="457200" rtl="0" eaLnBrk="1" latinLnBrk="0" hangingPunct="1">
                        <a:lnSpc>
                          <a:spcPct val="150000"/>
                        </a:lnSpc>
                        <a:spcAft>
                          <a:spcPts val="800"/>
                        </a:spcAft>
                      </a:pPr>
                      <a:r>
                        <a:rPr lang="vi-VN" sz="2000" kern="100" dirty="0">
                          <a:solidFill>
                            <a:schemeClr val="dk1"/>
                          </a:solidFill>
                          <a:effectLst/>
                          <a:latin typeface="+mj-lt"/>
                          <a:ea typeface="+mn-ea"/>
                          <a:cs typeface="+mn-cs"/>
                        </a:rPr>
                        <a:t>CPU: Intel Xeon 2.20 GHz</a:t>
                      </a:r>
                      <a:endParaRPr lang="en-US" sz="2000" kern="100" dirty="0">
                        <a:solidFill>
                          <a:schemeClr val="dk1"/>
                        </a:solidFill>
                        <a:effectLst/>
                        <a:latin typeface="+mj-lt"/>
                        <a:ea typeface="+mn-ea"/>
                        <a:cs typeface="+mn-cs"/>
                      </a:endParaRPr>
                    </a:p>
                    <a:p>
                      <a:pPr marL="0" algn="l" defTabSz="457200" rtl="0" eaLnBrk="1" latinLnBrk="0" hangingPunct="1">
                        <a:lnSpc>
                          <a:spcPct val="150000"/>
                        </a:lnSpc>
                        <a:spcAft>
                          <a:spcPts val="800"/>
                        </a:spcAft>
                      </a:pPr>
                      <a:r>
                        <a:rPr lang="vi-VN" sz="2000" kern="100" dirty="0">
                          <a:solidFill>
                            <a:schemeClr val="dk1"/>
                          </a:solidFill>
                          <a:effectLst/>
                          <a:latin typeface="+mj-lt"/>
                          <a:ea typeface="+mn-ea"/>
                          <a:cs typeface="+mn-cs"/>
                        </a:rPr>
                        <a:t>GPU: NVIDIA Tesla P100</a:t>
                      </a:r>
                      <a:endParaRPr lang="en-US" sz="2000" kern="100" dirty="0">
                        <a:solidFill>
                          <a:schemeClr val="dk1"/>
                        </a:solidFill>
                        <a:effectLst/>
                        <a:latin typeface="+mj-lt"/>
                        <a:ea typeface="+mn-ea"/>
                        <a:cs typeface="+mn-cs"/>
                      </a:endParaRPr>
                    </a:p>
                    <a:p>
                      <a:pPr marL="0" algn="l" defTabSz="457200" rtl="0" eaLnBrk="1" latinLnBrk="0" hangingPunct="1">
                        <a:lnSpc>
                          <a:spcPct val="150000"/>
                        </a:lnSpc>
                        <a:spcAft>
                          <a:spcPts val="800"/>
                        </a:spcAft>
                      </a:pPr>
                      <a:r>
                        <a:rPr lang="vi-VN" sz="2000" kern="100" dirty="0">
                          <a:solidFill>
                            <a:schemeClr val="dk1"/>
                          </a:solidFill>
                          <a:effectLst/>
                          <a:latin typeface="+mj-lt"/>
                          <a:ea typeface="+mn-ea"/>
                          <a:cs typeface="+mn-cs"/>
                        </a:rPr>
                        <a:t>RAM: 13GB</a:t>
                      </a:r>
                      <a:endParaRPr lang="en-US" sz="2000" kern="100" dirty="0">
                        <a:solidFill>
                          <a:schemeClr val="dk1"/>
                        </a:solidFill>
                        <a:effectLst/>
                        <a:latin typeface="+mj-lt"/>
                        <a:ea typeface="+mn-ea"/>
                        <a:cs typeface="+mn-cs"/>
                      </a:endParaRPr>
                    </a:p>
                  </a:txBody>
                  <a:tcPr marL="68580" marR="68580" marT="0" marB="0"/>
                </a:tc>
                <a:tc>
                  <a:txBody>
                    <a:bodyPr/>
                    <a:lstStyle/>
                    <a:p>
                      <a:pPr marL="0" algn="l" defTabSz="457200" rtl="0" eaLnBrk="1" latinLnBrk="0" hangingPunct="1">
                        <a:lnSpc>
                          <a:spcPct val="150000"/>
                        </a:lnSpc>
                        <a:spcAft>
                          <a:spcPts val="800"/>
                        </a:spcAft>
                      </a:pPr>
                      <a:r>
                        <a:rPr lang="vi-VN" sz="2000" kern="100" dirty="0">
                          <a:solidFill>
                            <a:schemeClr val="dk1"/>
                          </a:solidFill>
                          <a:effectLst/>
                          <a:latin typeface="+mj-lt"/>
                          <a:ea typeface="+mn-ea"/>
                          <a:cs typeface="+mn-cs"/>
                        </a:rPr>
                        <a:t>Tensorflow</a:t>
                      </a:r>
                    </a:p>
                    <a:p>
                      <a:pPr marL="0" algn="l" defTabSz="457200" rtl="0" eaLnBrk="1" latinLnBrk="0" hangingPunct="1">
                        <a:lnSpc>
                          <a:spcPct val="150000"/>
                        </a:lnSpc>
                        <a:spcAft>
                          <a:spcPts val="800"/>
                        </a:spcAft>
                      </a:pPr>
                      <a:r>
                        <a:rPr lang="vi-VN" sz="2000" kern="100" dirty="0">
                          <a:solidFill>
                            <a:schemeClr val="dk1"/>
                          </a:solidFill>
                          <a:effectLst/>
                          <a:latin typeface="Arial" panose="020B0604020202020204" pitchFamily="34" charset="0"/>
                          <a:ea typeface="+mn-ea"/>
                          <a:cs typeface="Arial" panose="020B0604020202020204" pitchFamily="34" charset="0"/>
                        </a:rPr>
                        <a:t>K</a:t>
                      </a:r>
                      <a:r>
                        <a:rPr lang="en-US" sz="2000" kern="100">
                          <a:solidFill>
                            <a:schemeClr val="dk1"/>
                          </a:solidFill>
                          <a:effectLst/>
                          <a:latin typeface="Arial" panose="020B0604020202020204" pitchFamily="34" charset="0"/>
                          <a:ea typeface="+mn-ea"/>
                          <a:cs typeface="Arial" panose="020B0604020202020204" pitchFamily="34" charset="0"/>
                        </a:rPr>
                        <a:t>eras</a:t>
                      </a:r>
                      <a:endParaRPr lang="en-US" sz="2000" kern="100" dirty="0">
                        <a:solidFill>
                          <a:schemeClr val="dk1"/>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4050266595"/>
                  </a:ext>
                </a:extLst>
              </a:tr>
            </a:tbl>
          </a:graphicData>
        </a:graphic>
      </p:graphicFrame>
      <p:sp>
        <p:nvSpPr>
          <p:cNvPr id="2" name="9Slide.vn 8">
            <a:extLst>
              <a:ext uri="{FF2B5EF4-FFF2-40B4-BE49-F238E27FC236}">
                <a16:creationId xmlns:a16="http://schemas.microsoft.com/office/drawing/2014/main" id="{8A15F54C-60E0-6769-2879-CE8B3CF2F94C}"/>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3. PHƯƠNG PHÁP ĐỀ XUẤT</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758233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7">
            <a:extLst>
              <a:ext uri="{FF2B5EF4-FFF2-40B4-BE49-F238E27FC236}">
                <a16:creationId xmlns:a16="http://schemas.microsoft.com/office/drawing/2014/main" id="{70015194-8C12-9581-B2EA-716BB207CDFE}"/>
              </a:ext>
            </a:extLst>
          </p:cNvPr>
          <p:cNvSpPr>
            <a:spLocks noChangeArrowheads="1"/>
          </p:cNvSpPr>
          <p:nvPr/>
        </p:nvSpPr>
        <p:spPr bwMode="auto">
          <a:xfrm>
            <a:off x="152400" y="14211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8">
            <a:extLst>
              <a:ext uri="{FF2B5EF4-FFF2-40B4-BE49-F238E27FC236}">
                <a16:creationId xmlns:a16="http://schemas.microsoft.com/office/drawing/2014/main" id="{FD46AFF4-90C2-2EA3-656D-B89A16782C8E}"/>
              </a:ext>
            </a:extLst>
          </p:cNvPr>
          <p:cNvSpPr>
            <a:spLocks noChangeArrowheads="1"/>
          </p:cNvSpPr>
          <p:nvPr/>
        </p:nvSpPr>
        <p:spPr bwMode="auto">
          <a:xfrm>
            <a:off x="315913" y="13558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TextBox 47">
            <a:extLst>
              <a:ext uri="{FF2B5EF4-FFF2-40B4-BE49-F238E27FC236}">
                <a16:creationId xmlns:a16="http://schemas.microsoft.com/office/drawing/2014/main" id="{9E7445A9-FFDC-E9D8-D4A0-F0E6F51449E5}"/>
              </a:ext>
            </a:extLst>
          </p:cNvPr>
          <p:cNvSpPr txBox="1"/>
          <p:nvPr/>
        </p:nvSpPr>
        <p:spPr>
          <a:xfrm>
            <a:off x="1955291" y="5811560"/>
            <a:ext cx="8586218" cy="1046440"/>
          </a:xfrm>
          <a:prstGeom prst="rect">
            <a:avLst/>
          </a:prstGeom>
          <a:noFill/>
        </p:spPr>
        <p:txBody>
          <a:bodyPr wrap="square">
            <a:spAutoFit/>
          </a:bodyPr>
          <a:lstStyle/>
          <a:p>
            <a:pPr algn="ctr"/>
            <a:r>
              <a:rPr lang="en-US" sz="2200" i="1" dirty="0" err="1">
                <a:latin typeface="Times New Roman" panose="02020603050405020304" pitchFamily="18" charset="0"/>
                <a:ea typeface="Roboto" panose="02000000000000000000" pitchFamily="2" charset="0"/>
                <a:cs typeface="Times New Roman" panose="02020603050405020304" pitchFamily="18" charset="0"/>
              </a:rPr>
              <a:t>Hình</a:t>
            </a:r>
            <a:r>
              <a:rPr lang="en-US" sz="2200" i="1" dirty="0">
                <a:latin typeface="Times New Roman" panose="02020603050405020304" pitchFamily="18" charset="0"/>
                <a:ea typeface="Roboto" panose="02000000000000000000" pitchFamily="2" charset="0"/>
                <a:cs typeface="Times New Roman" panose="02020603050405020304" pitchFamily="18" charset="0"/>
              </a:rPr>
              <a:t> 3.1. </a:t>
            </a:r>
            <a:r>
              <a:rPr lang="en-US" sz="2200" i="1" dirty="0" err="1">
                <a:effectLst/>
                <a:latin typeface="Times New Roman" panose="02020603050405020304" pitchFamily="18" charset="0"/>
                <a:ea typeface="Roboto" panose="02000000000000000000" pitchFamily="2" charset="0"/>
                <a:cs typeface="Times New Roman" panose="02020603050405020304" pitchFamily="18" charset="0"/>
              </a:rPr>
              <a:t>Mô</a:t>
            </a:r>
            <a:r>
              <a:rPr lang="en-US" sz="2200" i="1" dirty="0">
                <a:effectLst/>
                <a:latin typeface="Times New Roman" panose="02020603050405020304" pitchFamily="18" charset="0"/>
                <a:ea typeface="Roboto" panose="02000000000000000000" pitchFamily="2" charset="0"/>
                <a:cs typeface="Times New Roman" panose="02020603050405020304" pitchFamily="18" charset="0"/>
              </a:rPr>
              <a:t> </a:t>
            </a:r>
            <a:r>
              <a:rPr lang="en-US" sz="2200" i="1" dirty="0" err="1">
                <a:effectLst/>
                <a:latin typeface="Times New Roman" panose="02020603050405020304" pitchFamily="18" charset="0"/>
                <a:ea typeface="Roboto" panose="02000000000000000000" pitchFamily="2" charset="0"/>
                <a:cs typeface="Times New Roman" panose="02020603050405020304" pitchFamily="18" charset="0"/>
              </a:rPr>
              <a:t>hình</a:t>
            </a:r>
            <a:r>
              <a:rPr lang="en-US" sz="2200" i="1" dirty="0">
                <a:effectLst/>
                <a:latin typeface="Times New Roman" panose="02020603050405020304" pitchFamily="18" charset="0"/>
                <a:ea typeface="Roboto" panose="02000000000000000000" pitchFamily="2" charset="0"/>
                <a:cs typeface="Times New Roman" panose="02020603050405020304" pitchFamily="18" charset="0"/>
              </a:rPr>
              <a:t> </a:t>
            </a:r>
            <a:r>
              <a:rPr lang="en-US" sz="2200" i="1" dirty="0" err="1">
                <a:effectLst/>
                <a:latin typeface="Times New Roman" panose="02020603050405020304" pitchFamily="18" charset="0"/>
                <a:ea typeface="Roboto" panose="02000000000000000000" pitchFamily="2" charset="0"/>
                <a:cs typeface="Times New Roman" panose="02020603050405020304" pitchFamily="18" charset="0"/>
              </a:rPr>
              <a:t>đề</a:t>
            </a:r>
            <a:r>
              <a:rPr lang="en-US" sz="2200" i="1" dirty="0">
                <a:effectLst/>
                <a:latin typeface="Times New Roman" panose="02020603050405020304" pitchFamily="18" charset="0"/>
                <a:ea typeface="Roboto" panose="02000000000000000000" pitchFamily="2" charset="0"/>
                <a:cs typeface="Times New Roman" panose="02020603050405020304" pitchFamily="18" charset="0"/>
              </a:rPr>
              <a:t> </a:t>
            </a:r>
            <a:r>
              <a:rPr lang="en-US" sz="2200" i="1" dirty="0" err="1">
                <a:effectLst/>
                <a:latin typeface="Times New Roman" panose="02020603050405020304" pitchFamily="18" charset="0"/>
                <a:ea typeface="Roboto" panose="02000000000000000000" pitchFamily="2" charset="0"/>
                <a:cs typeface="Times New Roman" panose="02020603050405020304" pitchFamily="18" charset="0"/>
              </a:rPr>
              <a:t>xuất</a:t>
            </a:r>
            <a:endParaRPr lang="vi-VN" sz="2200" i="1" dirty="0">
              <a:latin typeface="Times New Roman" panose="02020603050405020304" pitchFamily="18" charset="0"/>
              <a:ea typeface="Roboto" panose="02000000000000000000" pitchFamily="2" charset="0"/>
              <a:cs typeface="Times New Roman" panose="02020603050405020304" pitchFamily="18" charset="0"/>
            </a:endParaRPr>
          </a:p>
          <a:p>
            <a:pPr algn="ctr"/>
            <a:endParaRPr lang="vi-VN" sz="2000" i="1" dirty="0">
              <a:latin typeface="Roboto" panose="02000000000000000000" pitchFamily="2" charset="0"/>
              <a:ea typeface="Roboto" panose="02000000000000000000" pitchFamily="2" charset="0"/>
            </a:endParaRPr>
          </a:p>
          <a:p>
            <a:pPr algn="ctr"/>
            <a:endParaRPr lang="vi-VN" sz="2000" i="1" dirty="0">
              <a:latin typeface="Roboto" panose="02000000000000000000" pitchFamily="2" charset="0"/>
              <a:ea typeface="Roboto" panose="02000000000000000000" pitchFamily="2" charset="0"/>
            </a:endParaRPr>
          </a:p>
        </p:txBody>
      </p:sp>
      <p:sp>
        <p:nvSpPr>
          <p:cNvPr id="51" name="9Slide.vn 8">
            <a:extLst>
              <a:ext uri="{FF2B5EF4-FFF2-40B4-BE49-F238E27FC236}">
                <a16:creationId xmlns:a16="http://schemas.microsoft.com/office/drawing/2014/main" id="{E7827D51-A1B5-4116-811C-430559858A90}"/>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3. PHƯƠNG PHÁP ĐỀ XUẤT</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52" name="Picture 51">
            <a:extLst>
              <a:ext uri="{FF2B5EF4-FFF2-40B4-BE49-F238E27FC236}">
                <a16:creationId xmlns:a16="http://schemas.microsoft.com/office/drawing/2014/main" id="{0F78482A-8221-464D-8A68-CF0CE0631E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54" name="TextBox 53">
            <a:extLst>
              <a:ext uri="{FF2B5EF4-FFF2-40B4-BE49-F238E27FC236}">
                <a16:creationId xmlns:a16="http://schemas.microsoft.com/office/drawing/2014/main" id="{2ED8DD32-CA6F-4EAC-B76D-D6D5879DABF2}"/>
              </a:ext>
            </a:extLst>
          </p:cNvPr>
          <p:cNvSpPr txBox="1"/>
          <p:nvPr/>
        </p:nvSpPr>
        <p:spPr>
          <a:xfrm>
            <a:off x="674845" y="587576"/>
            <a:ext cx="11057206" cy="800219"/>
          </a:xfrm>
          <a:prstGeom prst="rect">
            <a:avLst/>
          </a:prstGeom>
          <a:noFill/>
        </p:spPr>
        <p:txBody>
          <a:bodyPr wrap="square">
            <a:spAutoFit/>
          </a:bodyPr>
          <a:lstStyle/>
          <a:p>
            <a:r>
              <a:rPr lang="en-US" sz="2400" b="1" dirty="0">
                <a:solidFill>
                  <a:prstClr val="black"/>
                </a:solidFill>
                <a:latin typeface="Times New Roman" panose="02020603050405020304" pitchFamily="18" charset="0"/>
                <a:cs typeface="Times New Roman" panose="02020603050405020304" pitchFamily="18" charset="0"/>
              </a:rPr>
              <a:t>3</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Mô</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hình</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đề</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xuất</a:t>
            </a:r>
            <a:endPar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a:extLst>
              <a:ext uri="{FF2B5EF4-FFF2-40B4-BE49-F238E27FC236}">
                <a16:creationId xmlns:a16="http://schemas.microsoft.com/office/drawing/2014/main" id="{F0258C4B-7EC2-902F-87C0-64C7B946B5E0}"/>
              </a:ext>
            </a:extLst>
          </p:cNvPr>
          <p:cNvPicPr>
            <a:picLocks noChangeAspect="1"/>
          </p:cNvPicPr>
          <p:nvPr/>
        </p:nvPicPr>
        <p:blipFill>
          <a:blip r:embed="rId5"/>
          <a:stretch>
            <a:fillRect/>
          </a:stretch>
        </p:blipFill>
        <p:spPr>
          <a:xfrm>
            <a:off x="1521736" y="1084465"/>
            <a:ext cx="8586219" cy="4727095"/>
          </a:xfrm>
          <a:prstGeom prst="rect">
            <a:avLst/>
          </a:prstGeom>
        </p:spPr>
      </p:pic>
    </p:spTree>
    <p:extLst>
      <p:ext uri="{BB962C8B-B14F-4D97-AF65-F5344CB8AC3E}">
        <p14:creationId xmlns:p14="http://schemas.microsoft.com/office/powerpoint/2010/main" val="112584216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7" name="Google Shape;107;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algn="ctr" defTabSz="1219170">
              <a:buClr>
                <a:srgbClr val="000000"/>
              </a:buClr>
              <a:defRPr/>
            </a:pPr>
            <a:fld id="{00000000-1234-1234-1234-123412341234}" type="slidenum">
              <a:rPr lang="en-GB" kern="0">
                <a:solidFill>
                  <a:prstClr val="black">
                    <a:tint val="75000"/>
                  </a:prstClr>
                </a:solidFill>
                <a:latin typeface="Arial" panose="020B0604020202020204"/>
                <a:cs typeface="Arial" panose="020B0604020202020204"/>
                <a:sym typeface="Arial" panose="020B0604020202020204"/>
              </a:rPr>
              <a:pPr algn="ctr" defTabSz="1219170">
                <a:buClr>
                  <a:srgbClr val="000000"/>
                </a:buClr>
                <a:defRPr/>
              </a:pPr>
              <a:t>13</a:t>
            </a:fld>
            <a:endParaRPr lang="en-GB" kern="0">
              <a:solidFill>
                <a:prstClr val="black">
                  <a:tint val="75000"/>
                </a:prstClr>
              </a:solidFill>
              <a:latin typeface="Arial" panose="020B0604020202020204"/>
              <a:cs typeface="Arial" panose="020B0604020202020204"/>
              <a:sym typeface="Arial" panose="020B0604020202020204"/>
            </a:endParaRPr>
          </a:p>
        </p:txBody>
      </p:sp>
      <p:pic>
        <p:nvPicPr>
          <p:cNvPr id="18" name="Picture 17">
            <a:extLst>
              <a:ext uri="{FF2B5EF4-FFF2-40B4-BE49-F238E27FC236}">
                <a16:creationId xmlns:a16="http://schemas.microsoft.com/office/drawing/2014/main" id="{07D4C022-35F6-4C9F-825F-EE5D6A07751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9" name="TextBox 18">
            <a:extLst>
              <a:ext uri="{FF2B5EF4-FFF2-40B4-BE49-F238E27FC236}">
                <a16:creationId xmlns:a16="http://schemas.microsoft.com/office/drawing/2014/main" id="{26105E36-5BBF-4676-BACE-D4695FBABD10}"/>
              </a:ext>
            </a:extLst>
          </p:cNvPr>
          <p:cNvSpPr txBox="1"/>
          <p:nvPr/>
        </p:nvSpPr>
        <p:spPr>
          <a:xfrm>
            <a:off x="760811" y="665919"/>
            <a:ext cx="11057206" cy="461665"/>
          </a:xfrm>
          <a:prstGeom prst="rect">
            <a:avLst/>
          </a:prstGeom>
          <a:noFill/>
        </p:spPr>
        <p:txBody>
          <a:bodyPr wrap="square">
            <a:spAutoFit/>
          </a:bodyPr>
          <a:lstStyle/>
          <a:p>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Kịch</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bản</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huấn</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luyện</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 name="Table 1">
            <a:extLst>
              <a:ext uri="{FF2B5EF4-FFF2-40B4-BE49-F238E27FC236}">
                <a16:creationId xmlns:a16="http://schemas.microsoft.com/office/drawing/2014/main" id="{584B8FD6-C229-AEFC-7565-C308526E810F}"/>
              </a:ext>
            </a:extLst>
          </p:cNvPr>
          <p:cNvGraphicFramePr>
            <a:graphicFrameLocks noGrp="1"/>
          </p:cNvGraphicFramePr>
          <p:nvPr>
            <p:extLst>
              <p:ext uri="{D42A27DB-BD31-4B8C-83A1-F6EECF244321}">
                <p14:modId xmlns:p14="http://schemas.microsoft.com/office/powerpoint/2010/main" val="904396616"/>
              </p:ext>
            </p:extLst>
          </p:nvPr>
        </p:nvGraphicFramePr>
        <p:xfrm>
          <a:off x="647115" y="1301719"/>
          <a:ext cx="10525380" cy="4879831"/>
        </p:xfrm>
        <a:graphic>
          <a:graphicData uri="http://schemas.openxmlformats.org/drawingml/2006/table">
            <a:tbl>
              <a:tblPr firstRow="1" firstCol="1" bandRow="1">
                <a:tableStyleId>{35758FB7-9AC5-4552-8A53-C91805E547FA}</a:tableStyleId>
              </a:tblPr>
              <a:tblGrid>
                <a:gridCol w="2310978">
                  <a:extLst>
                    <a:ext uri="{9D8B030D-6E8A-4147-A177-3AD203B41FA5}">
                      <a16:colId xmlns:a16="http://schemas.microsoft.com/office/drawing/2014/main" val="1011796907"/>
                    </a:ext>
                  </a:extLst>
                </a:gridCol>
                <a:gridCol w="2310978">
                  <a:extLst>
                    <a:ext uri="{9D8B030D-6E8A-4147-A177-3AD203B41FA5}">
                      <a16:colId xmlns:a16="http://schemas.microsoft.com/office/drawing/2014/main" val="879003864"/>
                    </a:ext>
                  </a:extLst>
                </a:gridCol>
                <a:gridCol w="2793262">
                  <a:extLst>
                    <a:ext uri="{9D8B030D-6E8A-4147-A177-3AD203B41FA5}">
                      <a16:colId xmlns:a16="http://schemas.microsoft.com/office/drawing/2014/main" val="3890997864"/>
                    </a:ext>
                  </a:extLst>
                </a:gridCol>
                <a:gridCol w="1313939">
                  <a:extLst>
                    <a:ext uri="{9D8B030D-6E8A-4147-A177-3AD203B41FA5}">
                      <a16:colId xmlns:a16="http://schemas.microsoft.com/office/drawing/2014/main" val="3141510366"/>
                    </a:ext>
                  </a:extLst>
                </a:gridCol>
                <a:gridCol w="1796223">
                  <a:extLst>
                    <a:ext uri="{9D8B030D-6E8A-4147-A177-3AD203B41FA5}">
                      <a16:colId xmlns:a16="http://schemas.microsoft.com/office/drawing/2014/main" val="3621606740"/>
                    </a:ext>
                  </a:extLst>
                </a:gridCol>
              </a:tblGrid>
              <a:tr h="1175905">
                <a:tc>
                  <a:txBody>
                    <a:bodyPr/>
                    <a:lstStyle/>
                    <a:p>
                      <a:pPr algn="ctr"/>
                      <a:r>
                        <a:rPr lang="en-US" sz="2400" b="1" dirty="0" err="1">
                          <a:solidFill>
                            <a:schemeClr val="tx1"/>
                          </a:solidFill>
                          <a:effectLst/>
                          <a:latin typeface="Times New Roman" panose="02020603050405020304" pitchFamily="18" charset="0"/>
                          <a:cs typeface="Times New Roman" panose="02020603050405020304" pitchFamily="18" charset="0"/>
                        </a:rPr>
                        <a:t>Kịch</a:t>
                      </a:r>
                      <a:r>
                        <a:rPr lang="en-US" sz="2400" b="1" dirty="0">
                          <a:solidFill>
                            <a:schemeClr val="tx1"/>
                          </a:solidFill>
                          <a:effectLst/>
                          <a:latin typeface="Times New Roman" panose="02020603050405020304" pitchFamily="18" charset="0"/>
                          <a:cs typeface="Times New Roman" panose="02020603050405020304" pitchFamily="18" charset="0"/>
                        </a:rPr>
                        <a:t> </a:t>
                      </a:r>
                      <a:r>
                        <a:rPr lang="en-US" sz="2400" b="1" dirty="0" err="1">
                          <a:solidFill>
                            <a:schemeClr val="tx1"/>
                          </a:solidFill>
                          <a:effectLst/>
                          <a:latin typeface="Times New Roman" panose="02020603050405020304" pitchFamily="18" charset="0"/>
                          <a:cs typeface="Times New Roman" panose="02020603050405020304" pitchFamily="18" charset="0"/>
                        </a:rPr>
                        <a:t>bản</a:t>
                      </a:r>
                      <a:endParaRPr lang="vi-VN" sz="2400" b="1" dirty="0">
                        <a:solidFill>
                          <a:schemeClr val="tx1"/>
                        </a:solidFill>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en-US" sz="2400" b="1" dirty="0" err="1">
                          <a:solidFill>
                            <a:schemeClr val="tx1"/>
                          </a:solidFill>
                          <a:effectLst/>
                          <a:latin typeface="Times New Roman" panose="02020603050405020304" pitchFamily="18" charset="0"/>
                          <a:cs typeface="Times New Roman" panose="02020603050405020304" pitchFamily="18" charset="0"/>
                        </a:rPr>
                        <a:t>Mạng</a:t>
                      </a:r>
                      <a:r>
                        <a:rPr lang="en-US" sz="2400" b="1" dirty="0">
                          <a:solidFill>
                            <a:schemeClr val="tx1"/>
                          </a:solidFill>
                          <a:effectLst/>
                          <a:latin typeface="Times New Roman" panose="02020603050405020304" pitchFamily="18" charset="0"/>
                          <a:cs typeface="Times New Roman" panose="02020603050405020304" pitchFamily="18" charset="0"/>
                        </a:rPr>
                        <a:t> </a:t>
                      </a:r>
                      <a:r>
                        <a:rPr lang="en-US" sz="2400" b="1" dirty="0" err="1">
                          <a:solidFill>
                            <a:schemeClr val="tx1"/>
                          </a:solidFill>
                          <a:effectLst/>
                          <a:latin typeface="Times New Roman" panose="02020603050405020304" pitchFamily="18" charset="0"/>
                          <a:cs typeface="Times New Roman" panose="02020603050405020304" pitchFamily="18" charset="0"/>
                        </a:rPr>
                        <a:t>huấn</a:t>
                      </a:r>
                      <a:r>
                        <a:rPr lang="en-US" sz="2400" b="1" dirty="0">
                          <a:solidFill>
                            <a:schemeClr val="tx1"/>
                          </a:solidFill>
                          <a:effectLst/>
                          <a:latin typeface="Times New Roman" panose="02020603050405020304" pitchFamily="18" charset="0"/>
                          <a:cs typeface="Times New Roman" panose="02020603050405020304" pitchFamily="18" charset="0"/>
                        </a:rPr>
                        <a:t> </a:t>
                      </a:r>
                      <a:r>
                        <a:rPr lang="en-US" sz="2400" b="1" dirty="0" err="1">
                          <a:solidFill>
                            <a:schemeClr val="tx1"/>
                          </a:solidFill>
                          <a:effectLst/>
                          <a:latin typeface="Times New Roman" panose="02020603050405020304" pitchFamily="18" charset="0"/>
                          <a:cs typeface="Times New Roman" panose="02020603050405020304" pitchFamily="18" charset="0"/>
                        </a:rPr>
                        <a:t>luyện</a:t>
                      </a:r>
                      <a:endParaRPr lang="vi-VN" sz="2400" b="1" dirty="0">
                        <a:solidFill>
                          <a:schemeClr val="tx1"/>
                        </a:solidFill>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en-US" sz="2400" b="1" dirty="0" err="1">
                          <a:solidFill>
                            <a:schemeClr val="tx1"/>
                          </a:solidFill>
                          <a:effectLst/>
                          <a:latin typeface="Times New Roman" panose="02020603050405020304" pitchFamily="18" charset="0"/>
                          <a:cs typeface="Times New Roman" panose="02020603050405020304" pitchFamily="18" charset="0"/>
                        </a:rPr>
                        <a:t>Mạng</a:t>
                      </a:r>
                      <a:r>
                        <a:rPr lang="en-US" sz="2400" b="1" dirty="0">
                          <a:solidFill>
                            <a:schemeClr val="tx1"/>
                          </a:solidFill>
                          <a:effectLst/>
                          <a:latin typeface="Times New Roman" panose="02020603050405020304" pitchFamily="18" charset="0"/>
                          <a:cs typeface="Times New Roman" panose="02020603050405020304" pitchFamily="18" charset="0"/>
                        </a:rPr>
                        <a:t> </a:t>
                      </a:r>
                      <a:r>
                        <a:rPr lang="en-US" sz="2400" b="1" dirty="0" err="1">
                          <a:solidFill>
                            <a:schemeClr val="tx1"/>
                          </a:solidFill>
                          <a:effectLst/>
                          <a:latin typeface="Times New Roman" panose="02020603050405020304" pitchFamily="18" charset="0"/>
                          <a:cs typeface="Times New Roman" panose="02020603050405020304" pitchFamily="18" charset="0"/>
                        </a:rPr>
                        <a:t>rút</a:t>
                      </a:r>
                      <a:r>
                        <a:rPr lang="en-US" sz="2400" b="1" dirty="0">
                          <a:solidFill>
                            <a:schemeClr val="tx1"/>
                          </a:solidFill>
                          <a:effectLst/>
                          <a:latin typeface="Times New Roman" panose="02020603050405020304" pitchFamily="18" charset="0"/>
                          <a:cs typeface="Times New Roman" panose="02020603050405020304" pitchFamily="18" charset="0"/>
                        </a:rPr>
                        <a:t> </a:t>
                      </a:r>
                      <a:r>
                        <a:rPr lang="en-US" sz="2400" b="1" dirty="0" err="1">
                          <a:solidFill>
                            <a:schemeClr val="tx1"/>
                          </a:solidFill>
                          <a:effectLst/>
                          <a:latin typeface="Times New Roman" panose="02020603050405020304" pitchFamily="18" charset="0"/>
                          <a:cs typeface="Times New Roman" panose="02020603050405020304" pitchFamily="18" charset="0"/>
                        </a:rPr>
                        <a:t>trích</a:t>
                      </a:r>
                      <a:r>
                        <a:rPr lang="en-US" sz="2400" b="1" dirty="0">
                          <a:solidFill>
                            <a:schemeClr val="tx1"/>
                          </a:solidFill>
                          <a:effectLst/>
                          <a:latin typeface="Times New Roman" panose="02020603050405020304" pitchFamily="18" charset="0"/>
                          <a:cs typeface="Times New Roman" panose="02020603050405020304" pitchFamily="18" charset="0"/>
                        </a:rPr>
                        <a:t> </a:t>
                      </a:r>
                      <a:r>
                        <a:rPr lang="en-US" sz="2400" b="1" dirty="0" err="1">
                          <a:solidFill>
                            <a:schemeClr val="tx1"/>
                          </a:solidFill>
                          <a:effectLst/>
                          <a:latin typeface="Times New Roman" panose="02020603050405020304" pitchFamily="18" charset="0"/>
                          <a:cs typeface="Times New Roman" panose="02020603050405020304" pitchFamily="18" charset="0"/>
                        </a:rPr>
                        <a:t>đặc</a:t>
                      </a:r>
                      <a:r>
                        <a:rPr lang="en-US" sz="2400" b="1" dirty="0">
                          <a:solidFill>
                            <a:schemeClr val="tx1"/>
                          </a:solidFill>
                          <a:effectLst/>
                          <a:latin typeface="Times New Roman" panose="02020603050405020304" pitchFamily="18" charset="0"/>
                          <a:cs typeface="Times New Roman" panose="02020603050405020304" pitchFamily="18" charset="0"/>
                        </a:rPr>
                        <a:t> </a:t>
                      </a:r>
                      <a:r>
                        <a:rPr lang="en-US" sz="2400" b="1" dirty="0" err="1">
                          <a:solidFill>
                            <a:schemeClr val="tx1"/>
                          </a:solidFill>
                          <a:effectLst/>
                          <a:latin typeface="Times New Roman" panose="02020603050405020304" pitchFamily="18" charset="0"/>
                          <a:cs typeface="Times New Roman" panose="02020603050405020304" pitchFamily="18" charset="0"/>
                        </a:rPr>
                        <a:t>trưng</a:t>
                      </a:r>
                      <a:endParaRPr lang="vi-VN" sz="2400" b="1" dirty="0">
                        <a:solidFill>
                          <a:schemeClr val="tx1"/>
                        </a:solidFill>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en-US" sz="2400" b="1" dirty="0">
                          <a:solidFill>
                            <a:schemeClr val="tx1"/>
                          </a:solidFill>
                          <a:effectLst/>
                          <a:latin typeface="Times New Roman" panose="02020603050405020304" pitchFamily="18" charset="0"/>
                          <a:cs typeface="Times New Roman" panose="02020603050405020304" pitchFamily="18" charset="0"/>
                        </a:rPr>
                        <a:t>Num step (epoch)</a:t>
                      </a:r>
                      <a:endParaRPr lang="vi-VN" sz="2400" b="1" dirty="0">
                        <a:solidFill>
                          <a:schemeClr val="tx1"/>
                        </a:solidFill>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vi-VN" sz="2400" b="1" dirty="0">
                          <a:solidFill>
                            <a:schemeClr val="tx1"/>
                          </a:solidFill>
                          <a:effectLst/>
                          <a:latin typeface="Times New Roman" panose="02020603050405020304" pitchFamily="18" charset="0"/>
                          <a:ea typeface="Roboto" panose="02000000000000000000" pitchFamily="2" charset="0"/>
                          <a:cs typeface="Times New Roman" panose="02020603050405020304" pitchFamily="18" charset="0"/>
                        </a:rPr>
                        <a:t>Batch size</a:t>
                      </a:r>
                    </a:p>
                  </a:txBody>
                  <a:tcPr marL="68580" marR="68580" marT="0" marB="0" anchor="ctr"/>
                </a:tc>
                <a:extLst>
                  <a:ext uri="{0D108BD9-81ED-4DB2-BD59-A6C34878D82A}">
                    <a16:rowId xmlns:a16="http://schemas.microsoft.com/office/drawing/2014/main" val="3639726740"/>
                  </a:ext>
                </a:extLst>
              </a:tr>
              <a:tr h="617321">
                <a:tc>
                  <a:txBody>
                    <a:bodyPr/>
                    <a:lstStyle/>
                    <a:p>
                      <a:pPr algn="ctr"/>
                      <a:r>
                        <a:rPr lang="en-US" sz="2400" b="0" dirty="0">
                          <a:effectLst/>
                          <a:latin typeface="Times New Roman" panose="02020603050405020304" pitchFamily="18" charset="0"/>
                          <a:cs typeface="Times New Roman" panose="02020603050405020304" pitchFamily="18" charset="0"/>
                        </a:rPr>
                        <a:t>1</a:t>
                      </a:r>
                      <a:endParaRPr lang="vi-VN" sz="2400" b="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vi-VN" sz="2400" b="0" dirty="0">
                          <a:effectLst/>
                          <a:latin typeface="+mn-lt"/>
                          <a:ea typeface="Roboto" panose="02000000000000000000" pitchFamily="2" charset="0"/>
                          <a:cs typeface="Times New Roman" panose="02020603050405020304" pitchFamily="18" charset="0"/>
                        </a:rPr>
                        <a:t>Resnet50</a:t>
                      </a:r>
                      <a:endParaRPr lang="vi-VN" sz="2400" b="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vi-VN" sz="2400" b="0" dirty="0">
                          <a:effectLst/>
                          <a:latin typeface="Times New Roman" panose="02020603050405020304" pitchFamily="18" charset="0"/>
                          <a:ea typeface="Roboto" panose="02000000000000000000" pitchFamily="2" charset="0"/>
                          <a:cs typeface="Times New Roman" panose="02020603050405020304" pitchFamily="18" charset="0"/>
                        </a:rPr>
                        <a:t>-</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rowSpan="6">
                  <a:txBody>
                    <a:bodyPr/>
                    <a:lstStyle/>
                    <a:p>
                      <a:pPr algn="ctr"/>
                      <a:r>
                        <a:rPr lang="en-US" sz="2400" dirty="0">
                          <a:effectLst/>
                          <a:latin typeface="Times New Roman" panose="02020603050405020304" pitchFamily="18" charset="0"/>
                          <a:ea typeface="Roboto" panose="02000000000000000000" pitchFamily="2" charset="0"/>
                          <a:cs typeface="Times New Roman" panose="02020603050405020304" pitchFamily="18" charset="0"/>
                        </a:rPr>
                        <a:t>100</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rowSpan="6">
                  <a:txBody>
                    <a:bodyPr/>
                    <a:lstStyle/>
                    <a:p>
                      <a:pPr algn="ctr"/>
                      <a:r>
                        <a:rPr lang="en-US" sz="2400" dirty="0">
                          <a:effectLst/>
                          <a:latin typeface="Times New Roman" panose="02020603050405020304" pitchFamily="18" charset="0"/>
                          <a:ea typeface="Roboto" panose="02000000000000000000" pitchFamily="2" charset="0"/>
                          <a:cs typeface="Times New Roman" panose="02020603050405020304" pitchFamily="18" charset="0"/>
                        </a:rPr>
                        <a:t>16</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extLst>
                  <a:ext uri="{0D108BD9-81ED-4DB2-BD59-A6C34878D82A}">
                    <a16:rowId xmlns:a16="http://schemas.microsoft.com/office/drawing/2014/main" val="4293614905"/>
                  </a:ext>
                </a:extLst>
              </a:tr>
              <a:tr h="617321">
                <a:tc>
                  <a:txBody>
                    <a:bodyPr/>
                    <a:lstStyle/>
                    <a:p>
                      <a:pPr algn="ctr"/>
                      <a:r>
                        <a:rPr lang="en-US" sz="2400" b="0" dirty="0">
                          <a:effectLst/>
                          <a:latin typeface="Times New Roman" panose="02020603050405020304" pitchFamily="18" charset="0"/>
                          <a:cs typeface="Times New Roman" panose="02020603050405020304" pitchFamily="18" charset="0"/>
                        </a:rPr>
                        <a:t>2</a:t>
                      </a:r>
                      <a:endParaRPr lang="vi-VN" sz="2400" b="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vi-VN" sz="2400" b="0" dirty="0">
                          <a:effectLst/>
                          <a:latin typeface="Times New Roman" panose="02020603050405020304" pitchFamily="18" charset="0"/>
                          <a:cs typeface="Times New Roman" panose="02020603050405020304" pitchFamily="18" charset="0"/>
                        </a:rPr>
                        <a:t>VGG19</a:t>
                      </a:r>
                      <a:endParaRPr lang="vi-VN" sz="2400" b="0" dirty="0">
                        <a:effectLst/>
                        <a:latin typeface="+mn-lt"/>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vi-VN" sz="2400" b="0" dirty="0">
                          <a:effectLst/>
                          <a:latin typeface="+mn-lt"/>
                          <a:cs typeface="Times New Roman" panose="02020603050405020304" pitchFamily="18" charset="0"/>
                        </a:rPr>
                        <a:t>-</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vMerge="1">
                  <a:txBody>
                    <a:bodyPr/>
                    <a:lstStyle/>
                    <a:p>
                      <a:pPr algn="ctr"/>
                      <a:r>
                        <a:rPr lang="en-US" sz="2400" dirty="0">
                          <a:effectLst/>
                          <a:latin typeface="Times New Roman" panose="02020603050405020304" pitchFamily="18" charset="0"/>
                          <a:ea typeface="Roboto" panose="02000000000000000000" pitchFamily="2" charset="0"/>
                          <a:cs typeface="Times New Roman" panose="02020603050405020304" pitchFamily="18" charset="0"/>
                        </a:rPr>
                        <a:t>100</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vMerge="1">
                  <a:txBody>
                    <a:bodyPr/>
                    <a:lstStyle/>
                    <a:p>
                      <a:pPr algn="ctr"/>
                      <a:r>
                        <a:rPr lang="vi-VN" sz="2400" dirty="0">
                          <a:effectLst/>
                          <a:latin typeface="+mn-lt"/>
                          <a:ea typeface="Roboto" panose="02000000000000000000" pitchFamily="2" charset="0"/>
                          <a:cs typeface="Times New Roman" panose="02020603050405020304" pitchFamily="18" charset="0"/>
                        </a:rPr>
                        <a:t>16</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extLst>
                  <a:ext uri="{0D108BD9-81ED-4DB2-BD59-A6C34878D82A}">
                    <a16:rowId xmlns:a16="http://schemas.microsoft.com/office/drawing/2014/main" val="3098024725"/>
                  </a:ext>
                </a:extLst>
              </a:tr>
              <a:tr h="617321">
                <a:tc>
                  <a:txBody>
                    <a:bodyPr/>
                    <a:lstStyle/>
                    <a:p>
                      <a:pPr algn="ctr"/>
                      <a:r>
                        <a:rPr lang="vi-VN" sz="2400" b="0" dirty="0">
                          <a:effectLst/>
                          <a:latin typeface="Times New Roman" panose="02020603050405020304" pitchFamily="18" charset="0"/>
                          <a:ea typeface="Roboto" panose="02000000000000000000" pitchFamily="2" charset="0"/>
                          <a:cs typeface="Times New Roman" panose="02020603050405020304" pitchFamily="18" charset="0"/>
                        </a:rPr>
                        <a:t>3</a:t>
                      </a:r>
                    </a:p>
                  </a:txBody>
                  <a:tcPr marL="68580" marR="68580" marT="0" marB="0" anchor="ctr"/>
                </a:tc>
                <a:tc>
                  <a:txBody>
                    <a:bodyPr/>
                    <a:lstStyle/>
                    <a:p>
                      <a:pPr algn="ctr"/>
                      <a:r>
                        <a:rPr lang="vi-VN" sz="2400" b="0" dirty="0">
                          <a:effectLst/>
                          <a:latin typeface="+mn-lt"/>
                          <a:ea typeface="Roboto" panose="02000000000000000000" pitchFamily="2" charset="0"/>
                          <a:cs typeface="Times New Roman" panose="02020603050405020304" pitchFamily="18" charset="0"/>
                        </a:rPr>
                        <a:t>Densenet121</a:t>
                      </a:r>
                      <a:endParaRPr lang="vi-VN" sz="2400" b="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vi-VN" sz="2400" b="0" dirty="0">
                          <a:effectLst/>
                          <a:latin typeface="Times New Roman" panose="02020603050405020304" pitchFamily="18" charset="0"/>
                          <a:ea typeface="Roboto" panose="02000000000000000000" pitchFamily="2" charset="0"/>
                          <a:cs typeface="Times New Roman" panose="02020603050405020304" pitchFamily="18" charset="0"/>
                        </a:rPr>
                        <a:t>-</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vMerge="1">
                  <a:txBody>
                    <a:bodyPr/>
                    <a:lstStyle/>
                    <a:p>
                      <a:pPr algn="ctr"/>
                      <a:r>
                        <a:rPr lang="en-US" sz="2400" dirty="0">
                          <a:effectLst/>
                          <a:latin typeface="Times New Roman" panose="02020603050405020304" pitchFamily="18" charset="0"/>
                          <a:ea typeface="Roboto" panose="02000000000000000000" pitchFamily="2" charset="0"/>
                          <a:cs typeface="Times New Roman" panose="02020603050405020304" pitchFamily="18" charset="0"/>
                        </a:rPr>
                        <a:t>100</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vMerge="1">
                  <a:txBody>
                    <a:bodyPr/>
                    <a:lstStyle/>
                    <a:p>
                      <a:pPr algn="ctr"/>
                      <a:r>
                        <a:rPr lang="vi-VN" sz="2400" dirty="0">
                          <a:effectLst/>
                          <a:latin typeface="+mn-lt"/>
                          <a:ea typeface="Roboto" panose="02000000000000000000" pitchFamily="2" charset="0"/>
                          <a:cs typeface="Times New Roman" panose="02020603050405020304" pitchFamily="18" charset="0"/>
                        </a:rPr>
                        <a:t>16</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extLst>
                  <a:ext uri="{0D108BD9-81ED-4DB2-BD59-A6C34878D82A}">
                    <a16:rowId xmlns:a16="http://schemas.microsoft.com/office/drawing/2014/main" val="1460154206"/>
                  </a:ext>
                </a:extLst>
              </a:tr>
              <a:tr h="617321">
                <a:tc>
                  <a:txBody>
                    <a:bodyPr/>
                    <a:lstStyle/>
                    <a:p>
                      <a:pPr algn="ctr"/>
                      <a:r>
                        <a:rPr lang="vi-VN" sz="2400" b="0" dirty="0">
                          <a:effectLst/>
                          <a:latin typeface="Times New Roman" panose="02020603050405020304" pitchFamily="18" charset="0"/>
                          <a:ea typeface="Roboto" panose="02000000000000000000" pitchFamily="2" charset="0"/>
                          <a:cs typeface="Times New Roman" panose="02020603050405020304" pitchFamily="18" charset="0"/>
                        </a:rPr>
                        <a:t>4</a:t>
                      </a:r>
                    </a:p>
                  </a:txBody>
                  <a:tcPr marL="68580" marR="68580" marT="0" marB="0" anchor="ctr"/>
                </a:tc>
                <a:tc>
                  <a:txBody>
                    <a:bodyPr/>
                    <a:lstStyle/>
                    <a:p>
                      <a:pPr algn="ctr"/>
                      <a:r>
                        <a:rPr lang="en-US" sz="2400" b="0" dirty="0" err="1">
                          <a:effectLst/>
                          <a:latin typeface="Times New Roman" panose="02020603050405020304" pitchFamily="18" charset="0"/>
                          <a:ea typeface="Roboto" panose="02000000000000000000" pitchFamily="2" charset="0"/>
                          <a:cs typeface="Times New Roman" panose="02020603050405020304" pitchFamily="18" charset="0"/>
                        </a:rPr>
                        <a:t>Unet</a:t>
                      </a:r>
                      <a:endParaRPr lang="vi-VN" sz="2400" b="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vi-VN" sz="2400" b="0" dirty="0">
                          <a:effectLst/>
                          <a:latin typeface="Times New Roman" panose="02020603050405020304" pitchFamily="18" charset="0"/>
                          <a:ea typeface="Roboto" panose="02000000000000000000" pitchFamily="2" charset="0"/>
                          <a:cs typeface="Times New Roman" panose="02020603050405020304" pitchFamily="18" charset="0"/>
                        </a:rPr>
                        <a:t>Resnet50</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vMerge="1">
                  <a:txBody>
                    <a:bodyPr/>
                    <a:lstStyle/>
                    <a:p>
                      <a:pPr algn="ctr"/>
                      <a:r>
                        <a:rPr lang="en-US" sz="2400" dirty="0">
                          <a:effectLst/>
                          <a:latin typeface="Times New Roman" panose="02020603050405020304" pitchFamily="18" charset="0"/>
                          <a:ea typeface="Roboto" panose="02000000000000000000" pitchFamily="2" charset="0"/>
                          <a:cs typeface="Times New Roman" panose="02020603050405020304" pitchFamily="18" charset="0"/>
                        </a:rPr>
                        <a:t>100</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vMerge="1">
                  <a:txBody>
                    <a:bodyPr/>
                    <a:lstStyle/>
                    <a:p>
                      <a:pPr algn="ctr"/>
                      <a:r>
                        <a:rPr lang="vi-VN" sz="2400" dirty="0">
                          <a:effectLst/>
                          <a:latin typeface="+mn-lt"/>
                          <a:ea typeface="Roboto" panose="02000000000000000000" pitchFamily="2" charset="0"/>
                          <a:cs typeface="Times New Roman" panose="02020603050405020304" pitchFamily="18" charset="0"/>
                        </a:rPr>
                        <a:t>16</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extLst>
                  <a:ext uri="{0D108BD9-81ED-4DB2-BD59-A6C34878D82A}">
                    <a16:rowId xmlns:a16="http://schemas.microsoft.com/office/drawing/2014/main" val="2737854726"/>
                  </a:ext>
                </a:extLst>
              </a:tr>
              <a:tr h="617321">
                <a:tc>
                  <a:txBody>
                    <a:bodyPr/>
                    <a:lstStyle/>
                    <a:p>
                      <a:pPr algn="ctr"/>
                      <a:r>
                        <a:rPr lang="vi-VN" sz="2400" b="0" dirty="0">
                          <a:effectLst/>
                          <a:latin typeface="Times New Roman" panose="02020603050405020304" pitchFamily="18" charset="0"/>
                          <a:ea typeface="Roboto" panose="02000000000000000000" pitchFamily="2" charset="0"/>
                          <a:cs typeface="Times New Roman" panose="02020603050405020304" pitchFamily="18" charset="0"/>
                        </a:rPr>
                        <a:t>5</a:t>
                      </a:r>
                    </a:p>
                  </a:txBody>
                  <a:tcPr marL="68580" marR="68580" marT="0" marB="0" anchor="ctr"/>
                </a:tc>
                <a:tc>
                  <a:txBody>
                    <a:bodyPr/>
                    <a:lstStyle/>
                    <a:p>
                      <a:pPr algn="ctr"/>
                      <a:r>
                        <a:rPr lang="en-US" sz="2400" b="0" dirty="0" err="1">
                          <a:effectLst/>
                          <a:latin typeface="Times New Roman" panose="02020603050405020304" pitchFamily="18" charset="0"/>
                          <a:ea typeface="Roboto" panose="02000000000000000000" pitchFamily="2" charset="0"/>
                          <a:cs typeface="Times New Roman" panose="02020603050405020304" pitchFamily="18" charset="0"/>
                        </a:rPr>
                        <a:t>Unet</a:t>
                      </a:r>
                      <a:endParaRPr lang="vi-VN" sz="2400" b="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vi-VN" sz="2400" b="0" dirty="0">
                          <a:effectLst/>
                          <a:latin typeface="+mn-lt"/>
                          <a:cs typeface="Times New Roman" panose="02020603050405020304" pitchFamily="18" charset="0"/>
                        </a:rPr>
                        <a:t>VGG19</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vMerge="1">
                  <a:txBody>
                    <a:bodyPr/>
                    <a:lstStyle/>
                    <a:p>
                      <a:pPr algn="ctr"/>
                      <a:r>
                        <a:rPr lang="en-US" sz="2400" dirty="0">
                          <a:effectLst/>
                          <a:latin typeface="Times New Roman" panose="02020603050405020304" pitchFamily="18" charset="0"/>
                          <a:ea typeface="Roboto" panose="02000000000000000000" pitchFamily="2" charset="0"/>
                          <a:cs typeface="Times New Roman" panose="02020603050405020304" pitchFamily="18" charset="0"/>
                        </a:rPr>
                        <a:t>100</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vMerge="1">
                  <a:txBody>
                    <a:bodyPr/>
                    <a:lstStyle/>
                    <a:p>
                      <a:pPr algn="ctr"/>
                      <a:r>
                        <a:rPr lang="vi-VN" sz="2400" dirty="0">
                          <a:effectLst/>
                          <a:latin typeface="+mn-lt"/>
                          <a:ea typeface="Roboto" panose="02000000000000000000" pitchFamily="2" charset="0"/>
                          <a:cs typeface="Times New Roman" panose="02020603050405020304" pitchFamily="18" charset="0"/>
                        </a:rPr>
                        <a:t>16</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extLst>
                  <a:ext uri="{0D108BD9-81ED-4DB2-BD59-A6C34878D82A}">
                    <a16:rowId xmlns:a16="http://schemas.microsoft.com/office/drawing/2014/main" val="2741336262"/>
                  </a:ext>
                </a:extLst>
              </a:tr>
              <a:tr h="617321">
                <a:tc>
                  <a:txBody>
                    <a:bodyPr/>
                    <a:lstStyle/>
                    <a:p>
                      <a:pPr algn="ctr"/>
                      <a:r>
                        <a:rPr lang="vi-VN" sz="2400" b="0" dirty="0">
                          <a:effectLst/>
                          <a:latin typeface="Times New Roman" panose="02020603050405020304" pitchFamily="18" charset="0"/>
                          <a:ea typeface="Roboto" panose="02000000000000000000" pitchFamily="2" charset="0"/>
                          <a:cs typeface="Times New Roman" panose="02020603050405020304" pitchFamily="18" charset="0"/>
                        </a:rPr>
                        <a:t>6</a:t>
                      </a:r>
                    </a:p>
                  </a:txBody>
                  <a:tcPr marL="68580" marR="68580" marT="0" marB="0" anchor="ctr"/>
                </a:tc>
                <a:tc>
                  <a:txBody>
                    <a:bodyPr/>
                    <a:lstStyle/>
                    <a:p>
                      <a:pPr algn="ctr"/>
                      <a:r>
                        <a:rPr lang="en-US" sz="2400" b="0" dirty="0" err="1">
                          <a:effectLst/>
                          <a:latin typeface="Times New Roman" panose="02020603050405020304" pitchFamily="18" charset="0"/>
                          <a:ea typeface="Roboto" panose="02000000000000000000" pitchFamily="2" charset="0"/>
                          <a:cs typeface="Times New Roman" panose="02020603050405020304" pitchFamily="18" charset="0"/>
                        </a:rPr>
                        <a:t>Unet</a:t>
                      </a:r>
                      <a:endParaRPr lang="vi-VN" sz="2400" b="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vi-VN" sz="2400" b="0" dirty="0">
                          <a:effectLst/>
                          <a:latin typeface="+mn-lt"/>
                          <a:ea typeface="Roboto" panose="02000000000000000000" pitchFamily="2" charset="0"/>
                          <a:cs typeface="Times New Roman" panose="02020603050405020304" pitchFamily="18" charset="0"/>
                        </a:rPr>
                        <a:t>Densenet121</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vMerge="1">
                  <a:txBody>
                    <a:bodyPr/>
                    <a:lstStyle/>
                    <a:p>
                      <a:pPr algn="ctr"/>
                      <a:r>
                        <a:rPr lang="en-US" sz="2400" dirty="0">
                          <a:effectLst/>
                          <a:latin typeface="Times New Roman" panose="02020603050405020304" pitchFamily="18" charset="0"/>
                          <a:ea typeface="Roboto" panose="02000000000000000000" pitchFamily="2" charset="0"/>
                          <a:cs typeface="Times New Roman" panose="02020603050405020304" pitchFamily="18" charset="0"/>
                        </a:rPr>
                        <a:t>100</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tc vMerge="1">
                  <a:txBody>
                    <a:bodyPr/>
                    <a:lstStyle/>
                    <a:p>
                      <a:pPr algn="ctr"/>
                      <a:r>
                        <a:rPr lang="vi-VN" sz="2400" dirty="0">
                          <a:effectLst/>
                          <a:latin typeface="+mn-lt"/>
                          <a:ea typeface="Roboto" panose="02000000000000000000" pitchFamily="2" charset="0"/>
                          <a:cs typeface="Times New Roman" panose="02020603050405020304" pitchFamily="18" charset="0"/>
                        </a:rPr>
                        <a:t>16</a:t>
                      </a:r>
                      <a:endParaRPr lang="vi-VN" sz="2400" dirty="0">
                        <a:effectLst/>
                        <a:latin typeface="Times New Roman" panose="02020603050405020304" pitchFamily="18" charset="0"/>
                        <a:ea typeface="Roboto" panose="02000000000000000000" pitchFamily="2" charset="0"/>
                        <a:cs typeface="Times New Roman" panose="02020603050405020304" pitchFamily="18" charset="0"/>
                      </a:endParaRPr>
                    </a:p>
                  </a:txBody>
                  <a:tcPr marL="68580" marR="68580" marT="0" marB="0" anchor="ctr"/>
                </a:tc>
                <a:extLst>
                  <a:ext uri="{0D108BD9-81ED-4DB2-BD59-A6C34878D82A}">
                    <a16:rowId xmlns:a16="http://schemas.microsoft.com/office/drawing/2014/main" val="1515495398"/>
                  </a:ext>
                </a:extLst>
              </a:tr>
            </a:tbl>
          </a:graphicData>
        </a:graphic>
      </p:graphicFrame>
      <p:sp>
        <p:nvSpPr>
          <p:cNvPr id="3" name="TextBox 2">
            <a:extLst>
              <a:ext uri="{FF2B5EF4-FFF2-40B4-BE49-F238E27FC236}">
                <a16:creationId xmlns:a16="http://schemas.microsoft.com/office/drawing/2014/main" id="{A4C4FAAD-0F42-D2B5-4BFE-AB963EFBA7CD}"/>
              </a:ext>
            </a:extLst>
          </p:cNvPr>
          <p:cNvSpPr txBox="1"/>
          <p:nvPr/>
        </p:nvSpPr>
        <p:spPr>
          <a:xfrm>
            <a:off x="193413" y="912140"/>
            <a:ext cx="12192000" cy="430887"/>
          </a:xfrm>
          <a:prstGeom prst="rect">
            <a:avLst/>
          </a:prstGeom>
          <a:noFill/>
        </p:spPr>
        <p:txBody>
          <a:bodyPr wrap="square">
            <a:spAutoFit/>
          </a:bodyPr>
          <a:lstStyle/>
          <a:p>
            <a:pPr algn="ctr"/>
            <a:r>
              <a:rPr lang="en-US" sz="2200" i="1" dirty="0">
                <a:effectLst/>
                <a:latin typeface="Roboto" panose="02000000000000000000" pitchFamily="2" charset="0"/>
                <a:ea typeface="Roboto" panose="02000000000000000000" pitchFamily="2" charset="0"/>
              </a:rPr>
              <a:t> </a:t>
            </a:r>
            <a:r>
              <a:rPr lang="en-US" sz="2200" i="1" dirty="0" err="1">
                <a:effectLst/>
                <a:latin typeface="Roboto" panose="02000000000000000000" pitchFamily="2" charset="0"/>
                <a:ea typeface="Roboto" panose="02000000000000000000" pitchFamily="2" charset="0"/>
              </a:rPr>
              <a:t>Bảng</a:t>
            </a:r>
            <a:r>
              <a:rPr lang="en-US" sz="2200" i="1" dirty="0">
                <a:effectLst/>
                <a:latin typeface="Roboto" panose="02000000000000000000" pitchFamily="2" charset="0"/>
                <a:ea typeface="Roboto" panose="02000000000000000000" pitchFamily="2" charset="0"/>
              </a:rPr>
              <a:t> </a:t>
            </a:r>
            <a:r>
              <a:rPr lang="vi-VN" sz="2200" i="1" dirty="0">
                <a:effectLst/>
                <a:latin typeface="Roboto" panose="02000000000000000000" pitchFamily="2" charset="0"/>
                <a:ea typeface="Roboto" panose="02000000000000000000" pitchFamily="2" charset="0"/>
              </a:rPr>
              <a:t>3</a:t>
            </a:r>
            <a:r>
              <a:rPr lang="en-US" sz="2200" i="1" dirty="0">
                <a:effectLst/>
                <a:latin typeface="Roboto" panose="02000000000000000000" pitchFamily="2" charset="0"/>
                <a:ea typeface="Roboto" panose="02000000000000000000" pitchFamily="2" charset="0"/>
              </a:rPr>
              <a:t>.2. </a:t>
            </a:r>
            <a:r>
              <a:rPr lang="en-US" sz="2200" i="1" dirty="0" err="1">
                <a:effectLst/>
                <a:latin typeface="Roboto" panose="02000000000000000000" pitchFamily="2" charset="0"/>
                <a:ea typeface="Roboto" panose="02000000000000000000" pitchFamily="2" charset="0"/>
              </a:rPr>
              <a:t>K</a:t>
            </a:r>
            <a:r>
              <a:rPr lang="en-US" sz="2200" i="1" dirty="0" err="1">
                <a:latin typeface="Roboto" panose="02000000000000000000" pitchFamily="2" charset="0"/>
                <a:ea typeface="Roboto" panose="02000000000000000000" pitchFamily="2" charset="0"/>
              </a:rPr>
              <a:t>ịch</a:t>
            </a:r>
            <a:r>
              <a:rPr lang="en-US" sz="2200" i="1" dirty="0">
                <a:latin typeface="Roboto" panose="02000000000000000000" pitchFamily="2" charset="0"/>
                <a:ea typeface="Roboto" panose="02000000000000000000" pitchFamily="2" charset="0"/>
              </a:rPr>
              <a:t> </a:t>
            </a:r>
            <a:r>
              <a:rPr lang="en-US" sz="2200" i="1" dirty="0" err="1">
                <a:latin typeface="Roboto" panose="02000000000000000000" pitchFamily="2" charset="0"/>
                <a:ea typeface="Roboto" panose="02000000000000000000" pitchFamily="2" charset="0"/>
              </a:rPr>
              <a:t>bản</a:t>
            </a:r>
            <a:r>
              <a:rPr lang="en-US" sz="2200" i="1" dirty="0">
                <a:latin typeface="Roboto" panose="02000000000000000000" pitchFamily="2" charset="0"/>
                <a:ea typeface="Roboto" panose="02000000000000000000" pitchFamily="2" charset="0"/>
              </a:rPr>
              <a:t> </a:t>
            </a:r>
            <a:r>
              <a:rPr lang="en-US" sz="2200" i="1" dirty="0" err="1">
                <a:latin typeface="Roboto" panose="02000000000000000000" pitchFamily="2" charset="0"/>
                <a:ea typeface="Roboto" panose="02000000000000000000" pitchFamily="2" charset="0"/>
              </a:rPr>
              <a:t>huấn</a:t>
            </a:r>
            <a:r>
              <a:rPr lang="en-US" sz="2200" i="1" dirty="0">
                <a:latin typeface="Roboto" panose="02000000000000000000" pitchFamily="2" charset="0"/>
                <a:ea typeface="Roboto" panose="02000000000000000000" pitchFamily="2" charset="0"/>
              </a:rPr>
              <a:t> </a:t>
            </a:r>
            <a:r>
              <a:rPr lang="en-US" sz="2200" i="1" dirty="0" err="1">
                <a:latin typeface="Roboto" panose="02000000000000000000" pitchFamily="2" charset="0"/>
                <a:ea typeface="Roboto" panose="02000000000000000000" pitchFamily="2" charset="0"/>
              </a:rPr>
              <a:t>luyện</a:t>
            </a:r>
            <a:endParaRPr lang="vi-VN" sz="2200" i="1" dirty="0">
              <a:latin typeface="Roboto" panose="02000000000000000000" pitchFamily="2" charset="0"/>
              <a:ea typeface="Roboto" panose="02000000000000000000" pitchFamily="2" charset="0"/>
            </a:endParaRPr>
          </a:p>
        </p:txBody>
      </p:sp>
      <p:sp>
        <p:nvSpPr>
          <p:cNvPr id="4" name="9Slide.vn 8">
            <a:extLst>
              <a:ext uri="{FF2B5EF4-FFF2-40B4-BE49-F238E27FC236}">
                <a16:creationId xmlns:a16="http://schemas.microsoft.com/office/drawing/2014/main" id="{5746A17F-F510-FE8B-8410-4AF60408F1DE}"/>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3. PHƯƠNG PHÁP ĐỀ XUẤT</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629644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7" name="Google Shape;107;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14</a:t>
            </a:fld>
            <a:endPar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endParaRPr>
          </a:p>
        </p:txBody>
      </p:sp>
      <p:sp>
        <p:nvSpPr>
          <p:cNvPr id="2" name="TextBox 1"/>
          <p:cNvSpPr txBox="1"/>
          <p:nvPr/>
        </p:nvSpPr>
        <p:spPr>
          <a:xfrm>
            <a:off x="3987610" y="3410093"/>
            <a:ext cx="184731"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9" name="9Slide.vn 8">
            <a:extLst>
              <a:ext uri="{FF2B5EF4-FFF2-40B4-BE49-F238E27FC236}">
                <a16:creationId xmlns:a16="http://schemas.microsoft.com/office/drawing/2014/main" id="{5523DAB2-E393-4C39-B7CA-0F64158EDC56}"/>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4. THỰC NGHIỆM VÀ KẾT QUẢ</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A385E335-D2FB-4806-B3BF-A632BEFF54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4" name="TextBox 13">
            <a:extLst>
              <a:ext uri="{FF2B5EF4-FFF2-40B4-BE49-F238E27FC236}">
                <a16:creationId xmlns:a16="http://schemas.microsoft.com/office/drawing/2014/main" id="{82151FFC-5B51-490F-AB3A-C3B49054B099}"/>
              </a:ext>
            </a:extLst>
          </p:cNvPr>
          <p:cNvSpPr txBox="1"/>
          <p:nvPr/>
        </p:nvSpPr>
        <p:spPr>
          <a:xfrm>
            <a:off x="647115" y="656739"/>
            <a:ext cx="11057206" cy="800219"/>
          </a:xfrm>
          <a:prstGeom prst="rect">
            <a:avLst/>
          </a:prstGeom>
          <a:noFill/>
        </p:spPr>
        <p:txBody>
          <a:bodyPr wrap="square">
            <a:spAutoFit/>
          </a:bodyPr>
          <a:lstStyle/>
          <a:p>
            <a:r>
              <a:rPr lang="en-US" sz="2400" b="1" dirty="0">
                <a:solidFill>
                  <a:prstClr val="black"/>
                </a:solidFill>
                <a:latin typeface="Times New Roman" panose="02020603050405020304" pitchFamily="18" charset="0"/>
                <a:cs typeface="Times New Roman" panose="02020603050405020304" pitchFamily="18" charset="0"/>
              </a:rPr>
              <a:t>4</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lang="vi-VN" sz="2400" b="1" dirty="0">
                <a:solidFill>
                  <a:prstClr val="black"/>
                </a:solidFill>
                <a:latin typeface="Times New Roman" panose="02020603050405020304" pitchFamily="18" charset="0"/>
                <a:cs typeface="Times New Roman" panose="02020603050405020304" pitchFamily="18" charset="0"/>
              </a:rPr>
              <a:t>1</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Biểu đồ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Accuracy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vi-V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các</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kịch</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bản</a:t>
            </a:r>
            <a:endPar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8" name="Picture 7">
            <a:extLst>
              <a:ext uri="{FF2B5EF4-FFF2-40B4-BE49-F238E27FC236}">
                <a16:creationId xmlns:a16="http://schemas.microsoft.com/office/drawing/2014/main" id="{CE9F4ADE-2833-68FC-73D9-B46803E8D8E9}"/>
              </a:ext>
            </a:extLst>
          </p:cNvPr>
          <p:cNvPicPr>
            <a:picLocks noChangeAspect="1"/>
          </p:cNvPicPr>
          <p:nvPr/>
        </p:nvPicPr>
        <p:blipFill>
          <a:blip r:embed="rId5"/>
          <a:stretch>
            <a:fillRect/>
          </a:stretch>
        </p:blipFill>
        <p:spPr>
          <a:xfrm>
            <a:off x="1176158" y="1056452"/>
            <a:ext cx="2532869" cy="2292897"/>
          </a:xfrm>
          <a:prstGeom prst="rect">
            <a:avLst/>
          </a:prstGeom>
        </p:spPr>
      </p:pic>
      <p:pic>
        <p:nvPicPr>
          <p:cNvPr id="11" name="Picture 10">
            <a:extLst>
              <a:ext uri="{FF2B5EF4-FFF2-40B4-BE49-F238E27FC236}">
                <a16:creationId xmlns:a16="http://schemas.microsoft.com/office/drawing/2014/main" id="{70E54D75-3B2A-9EB9-0F58-03309DC244A0}"/>
              </a:ext>
            </a:extLst>
          </p:cNvPr>
          <p:cNvPicPr>
            <a:picLocks noChangeAspect="1"/>
          </p:cNvPicPr>
          <p:nvPr/>
        </p:nvPicPr>
        <p:blipFill>
          <a:blip r:embed="rId6"/>
          <a:stretch>
            <a:fillRect/>
          </a:stretch>
        </p:blipFill>
        <p:spPr>
          <a:xfrm>
            <a:off x="4238069" y="1078550"/>
            <a:ext cx="2584386" cy="2372153"/>
          </a:xfrm>
          <a:prstGeom prst="rect">
            <a:avLst/>
          </a:prstGeom>
        </p:spPr>
      </p:pic>
      <p:pic>
        <p:nvPicPr>
          <p:cNvPr id="12" name="Picture 11">
            <a:extLst>
              <a:ext uri="{FF2B5EF4-FFF2-40B4-BE49-F238E27FC236}">
                <a16:creationId xmlns:a16="http://schemas.microsoft.com/office/drawing/2014/main" id="{0DFD4D13-0175-1B4E-A1B0-6B829F08B365}"/>
              </a:ext>
            </a:extLst>
          </p:cNvPr>
          <p:cNvPicPr>
            <a:picLocks noChangeAspect="1"/>
          </p:cNvPicPr>
          <p:nvPr/>
        </p:nvPicPr>
        <p:blipFill>
          <a:blip r:embed="rId7"/>
          <a:stretch>
            <a:fillRect/>
          </a:stretch>
        </p:blipFill>
        <p:spPr>
          <a:xfrm>
            <a:off x="7701683" y="1119413"/>
            <a:ext cx="2409269" cy="2166976"/>
          </a:xfrm>
          <a:prstGeom prst="rect">
            <a:avLst/>
          </a:prstGeom>
        </p:spPr>
      </p:pic>
      <p:pic>
        <p:nvPicPr>
          <p:cNvPr id="17" name="Picture 16">
            <a:extLst>
              <a:ext uri="{FF2B5EF4-FFF2-40B4-BE49-F238E27FC236}">
                <a16:creationId xmlns:a16="http://schemas.microsoft.com/office/drawing/2014/main" id="{0337249D-A657-C0F5-FC2C-5858F223B960}"/>
              </a:ext>
            </a:extLst>
          </p:cNvPr>
          <p:cNvPicPr>
            <a:picLocks noChangeAspect="1"/>
          </p:cNvPicPr>
          <p:nvPr/>
        </p:nvPicPr>
        <p:blipFill>
          <a:blip r:embed="rId8"/>
          <a:stretch>
            <a:fillRect/>
          </a:stretch>
        </p:blipFill>
        <p:spPr>
          <a:xfrm>
            <a:off x="1320837" y="3775603"/>
            <a:ext cx="2390928" cy="2219817"/>
          </a:xfrm>
          <a:prstGeom prst="rect">
            <a:avLst/>
          </a:prstGeom>
        </p:spPr>
      </p:pic>
      <p:pic>
        <p:nvPicPr>
          <p:cNvPr id="18" name="Picture 17">
            <a:extLst>
              <a:ext uri="{FF2B5EF4-FFF2-40B4-BE49-F238E27FC236}">
                <a16:creationId xmlns:a16="http://schemas.microsoft.com/office/drawing/2014/main" id="{CDD1D34A-5810-8508-0F6D-7CAED441C5FB}"/>
              </a:ext>
            </a:extLst>
          </p:cNvPr>
          <p:cNvPicPr>
            <a:picLocks noChangeAspect="1"/>
          </p:cNvPicPr>
          <p:nvPr/>
        </p:nvPicPr>
        <p:blipFill>
          <a:blip r:embed="rId9"/>
          <a:stretch>
            <a:fillRect/>
          </a:stretch>
        </p:blipFill>
        <p:spPr>
          <a:xfrm>
            <a:off x="4571642" y="3822529"/>
            <a:ext cx="2390928" cy="2098146"/>
          </a:xfrm>
          <a:prstGeom prst="rect">
            <a:avLst/>
          </a:prstGeom>
        </p:spPr>
      </p:pic>
      <p:pic>
        <p:nvPicPr>
          <p:cNvPr id="19" name="Picture 18">
            <a:extLst>
              <a:ext uri="{FF2B5EF4-FFF2-40B4-BE49-F238E27FC236}">
                <a16:creationId xmlns:a16="http://schemas.microsoft.com/office/drawing/2014/main" id="{19C030BE-FAA4-1F51-F34A-A3ABB6E3CA2B}"/>
              </a:ext>
            </a:extLst>
          </p:cNvPr>
          <p:cNvPicPr>
            <a:picLocks noChangeAspect="1"/>
          </p:cNvPicPr>
          <p:nvPr/>
        </p:nvPicPr>
        <p:blipFill>
          <a:blip r:embed="rId10"/>
          <a:stretch>
            <a:fillRect/>
          </a:stretch>
        </p:blipFill>
        <p:spPr>
          <a:xfrm>
            <a:off x="7661754" y="3802024"/>
            <a:ext cx="2489125" cy="2166976"/>
          </a:xfrm>
          <a:prstGeom prst="rect">
            <a:avLst/>
          </a:prstGeom>
        </p:spPr>
      </p:pic>
      <p:sp>
        <p:nvSpPr>
          <p:cNvPr id="21" name="TextBox 20">
            <a:extLst>
              <a:ext uri="{FF2B5EF4-FFF2-40B4-BE49-F238E27FC236}">
                <a16:creationId xmlns:a16="http://schemas.microsoft.com/office/drawing/2014/main" id="{EAAFBA9D-AE45-D44E-50ED-F719417B595A}"/>
              </a:ext>
            </a:extLst>
          </p:cNvPr>
          <p:cNvSpPr txBox="1"/>
          <p:nvPr/>
        </p:nvSpPr>
        <p:spPr>
          <a:xfrm>
            <a:off x="1962014" y="3296350"/>
            <a:ext cx="1591582"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ResNet50</a:t>
            </a:r>
            <a:endParaRPr lang="en-US"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1FF26666-F915-FF06-A193-88CF3C8B8580}"/>
              </a:ext>
            </a:extLst>
          </p:cNvPr>
          <p:cNvSpPr txBox="1"/>
          <p:nvPr/>
        </p:nvSpPr>
        <p:spPr>
          <a:xfrm>
            <a:off x="5214138" y="3420054"/>
            <a:ext cx="1249724"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VGG19</a:t>
            </a:r>
            <a:endParaRPr lang="en-US"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D557EF10-0897-9971-FE94-4CAA2EC933F2}"/>
              </a:ext>
            </a:extLst>
          </p:cNvPr>
          <p:cNvSpPr txBox="1"/>
          <p:nvPr/>
        </p:nvSpPr>
        <p:spPr>
          <a:xfrm>
            <a:off x="8371490" y="3296350"/>
            <a:ext cx="1739462"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DenseNet121</a:t>
            </a:r>
            <a:endParaRPr lang="en-US"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4E1AC01-4B82-9006-A714-58535401E955}"/>
              </a:ext>
            </a:extLst>
          </p:cNvPr>
          <p:cNvSpPr txBox="1"/>
          <p:nvPr/>
        </p:nvSpPr>
        <p:spPr>
          <a:xfrm>
            <a:off x="1856248" y="5920675"/>
            <a:ext cx="2016210"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ResNet50-Unet</a:t>
            </a:r>
            <a:endParaRPr lang="en-US"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3161DDA3-89D1-12F9-29DC-63C0FCC5898B}"/>
              </a:ext>
            </a:extLst>
          </p:cNvPr>
          <p:cNvSpPr txBox="1"/>
          <p:nvPr/>
        </p:nvSpPr>
        <p:spPr>
          <a:xfrm>
            <a:off x="4987755" y="5879068"/>
            <a:ext cx="1714992"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VGG19-Unet</a:t>
            </a:r>
            <a:endParaRPr lang="en-US"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8CB6CF23-2518-82E7-4D54-A64539D329B9}"/>
              </a:ext>
            </a:extLst>
          </p:cNvPr>
          <p:cNvSpPr txBox="1"/>
          <p:nvPr/>
        </p:nvSpPr>
        <p:spPr>
          <a:xfrm>
            <a:off x="8034685" y="5934536"/>
            <a:ext cx="2186120"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DenseNet121-Unet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80639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7" name="Google Shape;107;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GB" sz="1200" b="0" i="0" u="none" strike="noStrike" kern="0" cap="none" spc="0" normalizeH="0" baseline="0" noProof="0">
                <a:ln>
                  <a:noFill/>
                </a:ln>
                <a:solidFill>
                  <a:prstClr val="black">
                    <a:tint val="75000"/>
                  </a:prstClr>
                </a:solidFill>
                <a:effectLst/>
                <a:uLnTx/>
                <a:uFillTx/>
                <a:latin typeface="Arial" panose="020B0604020202020204" pitchFamily="34" charset="0"/>
                <a:cs typeface="Arial" panose="020B0604020202020204" pitchFamily="34" charset="0"/>
                <a:sym typeface="Arial" panose="020B0604020202020204"/>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15</a:t>
            </a:fld>
            <a:endParaRPr kumimoji="0" lang="en-GB" sz="1200" b="0" i="0" u="none" strike="noStrike" kern="0" cap="none" spc="0" normalizeH="0" baseline="0" noProof="0">
              <a:ln>
                <a:noFill/>
              </a:ln>
              <a:solidFill>
                <a:prstClr val="black">
                  <a:tint val="75000"/>
                </a:prstClr>
              </a:solidFill>
              <a:effectLst/>
              <a:uLnTx/>
              <a:uFillTx/>
              <a:latin typeface="Arial" panose="020B0604020202020204" pitchFamily="34" charset="0"/>
              <a:cs typeface="Arial" panose="020B0604020202020204" pitchFamily="34" charset="0"/>
              <a:sym typeface="Arial" panose="020B0604020202020204"/>
            </a:endParaRPr>
          </a:p>
        </p:txBody>
      </p:sp>
      <p:sp>
        <p:nvSpPr>
          <p:cNvPr id="2" name="TextBox 1"/>
          <p:cNvSpPr txBox="1"/>
          <p:nvPr/>
        </p:nvSpPr>
        <p:spPr>
          <a:xfrm>
            <a:off x="3987610" y="3410093"/>
            <a:ext cx="184731"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panose="020B0604020202020204"/>
            </a:endParaRPr>
          </a:p>
        </p:txBody>
      </p:sp>
      <p:sp>
        <p:nvSpPr>
          <p:cNvPr id="9" name="9Slide.vn 8">
            <a:extLst>
              <a:ext uri="{FF2B5EF4-FFF2-40B4-BE49-F238E27FC236}">
                <a16:creationId xmlns:a16="http://schemas.microsoft.com/office/drawing/2014/main" id="{48F6E974-FFCA-497A-8D4A-570B2E13E2EF}"/>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Arial" panose="020B0604020202020204" pitchFamily="34" charset="0"/>
                <a:cs typeface="Arial" panose="020B0604020202020204" pitchFamily="34" charset="0"/>
              </a:rPr>
              <a:t>4. THỰC NGHIỆM VÀ KẾT QUẢ</a:t>
            </a:r>
            <a:endParaRPr kumimoji="0" lang="vi-VN" sz="2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1C4C017-02EE-40FE-94A7-D8243280EC2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1" name="TextBox 10">
            <a:extLst>
              <a:ext uri="{FF2B5EF4-FFF2-40B4-BE49-F238E27FC236}">
                <a16:creationId xmlns:a16="http://schemas.microsoft.com/office/drawing/2014/main" id="{CA3A7BD8-319C-4670-A196-097A13DDA3AB}"/>
              </a:ext>
            </a:extLst>
          </p:cNvPr>
          <p:cNvSpPr txBox="1"/>
          <p:nvPr/>
        </p:nvSpPr>
        <p:spPr>
          <a:xfrm>
            <a:off x="647115" y="628381"/>
            <a:ext cx="11057206" cy="800219"/>
          </a:xfrm>
          <a:prstGeom prst="rect">
            <a:avLst/>
          </a:prstGeom>
          <a:noFill/>
        </p:spPr>
        <p:txBody>
          <a:bodyPr wrap="square">
            <a:spAutoFit/>
          </a:bodyPr>
          <a:lstStyle/>
          <a:p>
            <a:r>
              <a:rPr lang="en-US" sz="2400" b="1" dirty="0">
                <a:solidFill>
                  <a:prstClr val="black"/>
                </a:solidFill>
                <a:latin typeface="Arial" panose="020B0604020202020204" pitchFamily="34" charset="0"/>
                <a:cs typeface="Arial" panose="020B0604020202020204" pitchFamily="34" charset="0"/>
              </a:rPr>
              <a:t>4</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lang="vi-VN" sz="2400" b="1" dirty="0">
                <a:solidFill>
                  <a:prstClr val="black"/>
                </a:solidFill>
                <a:latin typeface="Arial" panose="020B0604020202020204" pitchFamily="34" charset="0"/>
                <a:cs typeface="Arial" panose="020B0604020202020204" pitchFamily="34" charset="0"/>
              </a:rPr>
              <a:t>2</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vi-VN"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Biểu đồ Loss</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của</a:t>
            </a:r>
            <a:r>
              <a:rPr kumimoji="0" lang="vi-VN"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các</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kịch</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2400"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bản</a:t>
            </a:r>
            <a:endParaRPr kumimoji="0" lang="en-US" sz="2400" b="1" i="0" u="none" strike="noStrike" kern="1200" cap="none" spc="0" normalizeH="0" baseline="0" noProof="0" dirty="0">
              <a:ln w="0"/>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5E6D7EB-817F-CE4B-5588-E791D78BA1B3}"/>
              </a:ext>
            </a:extLst>
          </p:cNvPr>
          <p:cNvPicPr>
            <a:picLocks noChangeAspect="1"/>
          </p:cNvPicPr>
          <p:nvPr/>
        </p:nvPicPr>
        <p:blipFill>
          <a:blip r:embed="rId5"/>
          <a:stretch>
            <a:fillRect/>
          </a:stretch>
        </p:blipFill>
        <p:spPr>
          <a:xfrm>
            <a:off x="1269717" y="1022519"/>
            <a:ext cx="2640202" cy="2285993"/>
          </a:xfrm>
          <a:prstGeom prst="rect">
            <a:avLst/>
          </a:prstGeom>
        </p:spPr>
      </p:pic>
      <p:pic>
        <p:nvPicPr>
          <p:cNvPr id="5" name="Picture 4">
            <a:extLst>
              <a:ext uri="{FF2B5EF4-FFF2-40B4-BE49-F238E27FC236}">
                <a16:creationId xmlns:a16="http://schemas.microsoft.com/office/drawing/2014/main" id="{927F09FC-4AB9-9037-C2C2-5BD4A9FF290B}"/>
              </a:ext>
            </a:extLst>
          </p:cNvPr>
          <p:cNvPicPr>
            <a:picLocks noChangeAspect="1"/>
          </p:cNvPicPr>
          <p:nvPr/>
        </p:nvPicPr>
        <p:blipFill>
          <a:blip r:embed="rId6"/>
          <a:stretch>
            <a:fillRect/>
          </a:stretch>
        </p:blipFill>
        <p:spPr>
          <a:xfrm>
            <a:off x="4434929" y="1034283"/>
            <a:ext cx="2417816" cy="2192707"/>
          </a:xfrm>
          <a:prstGeom prst="rect">
            <a:avLst/>
          </a:prstGeom>
        </p:spPr>
      </p:pic>
      <p:pic>
        <p:nvPicPr>
          <p:cNvPr id="6" name="Picture 5">
            <a:extLst>
              <a:ext uri="{FF2B5EF4-FFF2-40B4-BE49-F238E27FC236}">
                <a16:creationId xmlns:a16="http://schemas.microsoft.com/office/drawing/2014/main" id="{E4E8A43E-C01D-46E2-E692-2F77C94BFD89}"/>
              </a:ext>
            </a:extLst>
          </p:cNvPr>
          <p:cNvPicPr>
            <a:picLocks noChangeAspect="1"/>
          </p:cNvPicPr>
          <p:nvPr/>
        </p:nvPicPr>
        <p:blipFill>
          <a:blip r:embed="rId7"/>
          <a:stretch>
            <a:fillRect/>
          </a:stretch>
        </p:blipFill>
        <p:spPr>
          <a:xfrm>
            <a:off x="7930374" y="971857"/>
            <a:ext cx="2417816" cy="2256217"/>
          </a:xfrm>
          <a:prstGeom prst="rect">
            <a:avLst/>
          </a:prstGeom>
        </p:spPr>
      </p:pic>
      <p:pic>
        <p:nvPicPr>
          <p:cNvPr id="7" name="Picture 6">
            <a:extLst>
              <a:ext uri="{FF2B5EF4-FFF2-40B4-BE49-F238E27FC236}">
                <a16:creationId xmlns:a16="http://schemas.microsoft.com/office/drawing/2014/main" id="{4F1088B0-6BDC-60BE-ABAE-5F5335ED97CB}"/>
              </a:ext>
            </a:extLst>
          </p:cNvPr>
          <p:cNvPicPr>
            <a:picLocks noChangeAspect="1"/>
          </p:cNvPicPr>
          <p:nvPr/>
        </p:nvPicPr>
        <p:blipFill>
          <a:blip r:embed="rId8"/>
          <a:stretch>
            <a:fillRect/>
          </a:stretch>
        </p:blipFill>
        <p:spPr>
          <a:xfrm>
            <a:off x="1295402" y="3789386"/>
            <a:ext cx="2488843" cy="2237410"/>
          </a:xfrm>
          <a:prstGeom prst="rect">
            <a:avLst/>
          </a:prstGeom>
        </p:spPr>
      </p:pic>
      <p:pic>
        <p:nvPicPr>
          <p:cNvPr id="8" name="Picture 7">
            <a:extLst>
              <a:ext uri="{FF2B5EF4-FFF2-40B4-BE49-F238E27FC236}">
                <a16:creationId xmlns:a16="http://schemas.microsoft.com/office/drawing/2014/main" id="{ADB27990-2AC2-3329-E87F-0ECE99059453}"/>
              </a:ext>
            </a:extLst>
          </p:cNvPr>
          <p:cNvPicPr>
            <a:picLocks noChangeAspect="1"/>
          </p:cNvPicPr>
          <p:nvPr/>
        </p:nvPicPr>
        <p:blipFill>
          <a:blip r:embed="rId9"/>
          <a:stretch>
            <a:fillRect/>
          </a:stretch>
        </p:blipFill>
        <p:spPr>
          <a:xfrm>
            <a:off x="4498816" y="3562084"/>
            <a:ext cx="2552132" cy="2298203"/>
          </a:xfrm>
          <a:prstGeom prst="rect">
            <a:avLst/>
          </a:prstGeom>
        </p:spPr>
      </p:pic>
      <p:pic>
        <p:nvPicPr>
          <p:cNvPr id="13" name="Picture 12">
            <a:extLst>
              <a:ext uri="{FF2B5EF4-FFF2-40B4-BE49-F238E27FC236}">
                <a16:creationId xmlns:a16="http://schemas.microsoft.com/office/drawing/2014/main" id="{E1B37C3E-7F5B-0CE4-C0C1-6DDA5807C8A5}"/>
              </a:ext>
            </a:extLst>
          </p:cNvPr>
          <p:cNvPicPr>
            <a:picLocks noChangeAspect="1"/>
          </p:cNvPicPr>
          <p:nvPr/>
        </p:nvPicPr>
        <p:blipFill>
          <a:blip r:embed="rId10"/>
          <a:stretch>
            <a:fillRect/>
          </a:stretch>
        </p:blipFill>
        <p:spPr>
          <a:xfrm>
            <a:off x="8028144" y="3637053"/>
            <a:ext cx="2454680" cy="2331947"/>
          </a:xfrm>
          <a:prstGeom prst="rect">
            <a:avLst/>
          </a:prstGeom>
        </p:spPr>
      </p:pic>
      <p:sp>
        <p:nvSpPr>
          <p:cNvPr id="14" name="TextBox 13">
            <a:extLst>
              <a:ext uri="{FF2B5EF4-FFF2-40B4-BE49-F238E27FC236}">
                <a16:creationId xmlns:a16="http://schemas.microsoft.com/office/drawing/2014/main" id="{54983AB9-DA7E-2C3D-794B-7EA2AF7ACBD9}"/>
              </a:ext>
            </a:extLst>
          </p:cNvPr>
          <p:cNvSpPr txBox="1"/>
          <p:nvPr/>
        </p:nvSpPr>
        <p:spPr>
          <a:xfrm>
            <a:off x="1962014" y="3296350"/>
            <a:ext cx="1233131"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ResNet50</a:t>
            </a:r>
            <a:endParaRPr 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6FD0443-1334-FA61-03EE-D5667E5E6BA5}"/>
              </a:ext>
            </a:extLst>
          </p:cNvPr>
          <p:cNvSpPr txBox="1"/>
          <p:nvPr/>
        </p:nvSpPr>
        <p:spPr>
          <a:xfrm>
            <a:off x="5269310" y="3208597"/>
            <a:ext cx="1214839"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VGG19</a:t>
            </a: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CD750F1-2AB8-0B23-5A2B-A117857356AC}"/>
              </a:ext>
            </a:extLst>
          </p:cNvPr>
          <p:cNvSpPr txBox="1"/>
          <p:nvPr/>
        </p:nvSpPr>
        <p:spPr>
          <a:xfrm>
            <a:off x="8391877" y="3204491"/>
            <a:ext cx="1750606"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DenseNet121</a:t>
            </a:r>
            <a:endParaRPr lang="en-US"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789633C1-626C-06DD-914C-171121D7D7EA}"/>
              </a:ext>
            </a:extLst>
          </p:cNvPr>
          <p:cNvSpPr txBox="1"/>
          <p:nvPr/>
        </p:nvSpPr>
        <p:spPr>
          <a:xfrm>
            <a:off x="1689142" y="5924034"/>
            <a:ext cx="1801352"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ResNet50-Unet</a:t>
            </a:r>
            <a:endParaRPr lang="en-US"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5CEB5F14-E144-AFD8-C313-88AD2AEFCB2C}"/>
              </a:ext>
            </a:extLst>
          </p:cNvPr>
          <p:cNvSpPr txBox="1"/>
          <p:nvPr/>
        </p:nvSpPr>
        <p:spPr>
          <a:xfrm>
            <a:off x="5238504" y="5852604"/>
            <a:ext cx="1714992"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VGG19-Unet</a:t>
            </a:r>
            <a:endParaRPr lang="en-US"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1FF383FF-CFEF-2928-B03C-23CA2D7B0F1F}"/>
              </a:ext>
            </a:extLst>
          </p:cNvPr>
          <p:cNvSpPr txBox="1"/>
          <p:nvPr/>
        </p:nvSpPr>
        <p:spPr>
          <a:xfrm>
            <a:off x="8186193" y="5860287"/>
            <a:ext cx="2186120" cy="369332"/>
          </a:xfrm>
          <a:prstGeom prst="rect">
            <a:avLst/>
          </a:prstGeom>
          <a:noFill/>
        </p:spPr>
        <p:txBody>
          <a:bodyPr wrap="square">
            <a:spAutoFit/>
          </a:bodyPr>
          <a:lstStyle/>
          <a:p>
            <a:r>
              <a:rPr lang="vi-VN" sz="1800" dirty="0">
                <a:effectLst/>
                <a:latin typeface="Arial" panose="020B0604020202020204" pitchFamily="34" charset="0"/>
                <a:ea typeface="Calibri" panose="020F0502020204030204" pitchFamily="34" charset="0"/>
                <a:cs typeface="Arial" panose="020B0604020202020204" pitchFamily="34" charset="0"/>
              </a:rPr>
              <a:t>DenseNet121-Unet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580996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7" name="Google Shape;107;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16</a:t>
            </a:fld>
            <a:endPar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endParaRPr>
          </a:p>
        </p:txBody>
      </p:sp>
      <p:sp>
        <p:nvSpPr>
          <p:cNvPr id="2" name="TextBox 1"/>
          <p:cNvSpPr txBox="1"/>
          <p:nvPr/>
        </p:nvSpPr>
        <p:spPr>
          <a:xfrm>
            <a:off x="3987610" y="3410093"/>
            <a:ext cx="184731"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9" name="9Slide.vn 8">
            <a:extLst>
              <a:ext uri="{FF2B5EF4-FFF2-40B4-BE49-F238E27FC236}">
                <a16:creationId xmlns:a16="http://schemas.microsoft.com/office/drawing/2014/main" id="{48F6E974-FFCA-497A-8D4A-570B2E13E2EF}"/>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4. THỰC NGHIỆM VÀ KẾT QUẢ</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1C4C017-02EE-40FE-94A7-D8243280EC2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1" name="TextBox 10">
            <a:extLst>
              <a:ext uri="{FF2B5EF4-FFF2-40B4-BE49-F238E27FC236}">
                <a16:creationId xmlns:a16="http://schemas.microsoft.com/office/drawing/2014/main" id="{CA3A7BD8-319C-4670-A196-097A13DDA3AB}"/>
              </a:ext>
            </a:extLst>
          </p:cNvPr>
          <p:cNvSpPr txBox="1"/>
          <p:nvPr/>
        </p:nvSpPr>
        <p:spPr>
          <a:xfrm>
            <a:off x="647115" y="628381"/>
            <a:ext cx="11057206" cy="800219"/>
          </a:xfrm>
          <a:prstGeom prst="rect">
            <a:avLst/>
          </a:prstGeom>
          <a:noFill/>
        </p:spPr>
        <p:txBody>
          <a:bodyPr wrap="square">
            <a:spAutoFit/>
          </a:bodyPr>
          <a:lstStyle/>
          <a:p>
            <a:r>
              <a:rPr lang="en-US" sz="2400" b="1" dirty="0">
                <a:solidFill>
                  <a:prstClr val="black"/>
                </a:solidFill>
                <a:latin typeface="Times New Roman" panose="02020603050405020304" pitchFamily="18" charset="0"/>
                <a:cs typeface="Times New Roman" panose="02020603050405020304" pitchFamily="18" charset="0"/>
              </a:rPr>
              <a:t>4</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lang="vi-VN" sz="2400" b="1" dirty="0">
                <a:solidFill>
                  <a:prstClr val="black"/>
                </a:solidFill>
                <a:latin typeface="Times New Roman" panose="02020603050405020304" pitchFamily="18" charset="0"/>
                <a:cs typeface="Times New Roman" panose="02020603050405020304" pitchFamily="18" charset="0"/>
              </a:rPr>
              <a:t>3</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Kết</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quả</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kiểm</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thử</a:t>
            </a:r>
            <a:endPar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27131367-3AF7-B97C-90D2-D2049B1FF964}"/>
              </a:ext>
            </a:extLst>
          </p:cNvPr>
          <p:cNvPicPr>
            <a:picLocks noChangeAspect="1"/>
          </p:cNvPicPr>
          <p:nvPr/>
        </p:nvPicPr>
        <p:blipFill>
          <a:blip r:embed="rId5"/>
          <a:stretch>
            <a:fillRect/>
          </a:stretch>
        </p:blipFill>
        <p:spPr>
          <a:xfrm>
            <a:off x="793925" y="1236804"/>
            <a:ext cx="1996613" cy="2004234"/>
          </a:xfrm>
          <a:prstGeom prst="rect">
            <a:avLst/>
          </a:prstGeom>
        </p:spPr>
      </p:pic>
      <p:pic>
        <p:nvPicPr>
          <p:cNvPr id="8" name="Picture 7">
            <a:extLst>
              <a:ext uri="{FF2B5EF4-FFF2-40B4-BE49-F238E27FC236}">
                <a16:creationId xmlns:a16="http://schemas.microsoft.com/office/drawing/2014/main" id="{87EE8108-3C56-8B05-E1EA-689BCA06BA85}"/>
              </a:ext>
            </a:extLst>
          </p:cNvPr>
          <p:cNvPicPr>
            <a:picLocks noChangeAspect="1"/>
          </p:cNvPicPr>
          <p:nvPr/>
        </p:nvPicPr>
        <p:blipFill>
          <a:blip r:embed="rId6"/>
          <a:stretch>
            <a:fillRect/>
          </a:stretch>
        </p:blipFill>
        <p:spPr>
          <a:xfrm>
            <a:off x="5977279" y="3831211"/>
            <a:ext cx="2004234" cy="2004234"/>
          </a:xfrm>
          <a:prstGeom prst="rect">
            <a:avLst/>
          </a:prstGeom>
        </p:spPr>
      </p:pic>
      <p:pic>
        <p:nvPicPr>
          <p:cNvPr id="14" name="Picture 13">
            <a:extLst>
              <a:ext uri="{FF2B5EF4-FFF2-40B4-BE49-F238E27FC236}">
                <a16:creationId xmlns:a16="http://schemas.microsoft.com/office/drawing/2014/main" id="{F2A308C8-D173-B3A8-AE16-059B094183FE}"/>
              </a:ext>
            </a:extLst>
          </p:cNvPr>
          <p:cNvPicPr>
            <a:picLocks noChangeAspect="1"/>
          </p:cNvPicPr>
          <p:nvPr/>
        </p:nvPicPr>
        <p:blipFill>
          <a:blip r:embed="rId7"/>
          <a:stretch>
            <a:fillRect/>
          </a:stretch>
        </p:blipFill>
        <p:spPr>
          <a:xfrm>
            <a:off x="3480321" y="3817694"/>
            <a:ext cx="1954415" cy="2017751"/>
          </a:xfrm>
          <a:prstGeom prst="rect">
            <a:avLst/>
          </a:prstGeom>
        </p:spPr>
      </p:pic>
      <p:pic>
        <p:nvPicPr>
          <p:cNvPr id="18" name="Picture 17">
            <a:extLst>
              <a:ext uri="{FF2B5EF4-FFF2-40B4-BE49-F238E27FC236}">
                <a16:creationId xmlns:a16="http://schemas.microsoft.com/office/drawing/2014/main" id="{45DF08D2-2F07-DB86-B584-01D1F7453FCE}"/>
              </a:ext>
            </a:extLst>
          </p:cNvPr>
          <p:cNvPicPr>
            <a:picLocks noChangeAspect="1"/>
          </p:cNvPicPr>
          <p:nvPr/>
        </p:nvPicPr>
        <p:blipFill>
          <a:blip r:embed="rId8"/>
          <a:stretch>
            <a:fillRect/>
          </a:stretch>
        </p:blipFill>
        <p:spPr>
          <a:xfrm>
            <a:off x="8539763" y="3831211"/>
            <a:ext cx="1988993" cy="1988993"/>
          </a:xfrm>
          <a:prstGeom prst="rect">
            <a:avLst/>
          </a:prstGeom>
        </p:spPr>
      </p:pic>
      <p:graphicFrame>
        <p:nvGraphicFramePr>
          <p:cNvPr id="3" name="Table 2">
            <a:extLst>
              <a:ext uri="{FF2B5EF4-FFF2-40B4-BE49-F238E27FC236}">
                <a16:creationId xmlns:a16="http://schemas.microsoft.com/office/drawing/2014/main" id="{78FC7025-0A94-951B-0C2D-16154ACF0424}"/>
              </a:ext>
            </a:extLst>
          </p:cNvPr>
          <p:cNvGraphicFramePr>
            <a:graphicFrameLocks noGrp="1"/>
          </p:cNvGraphicFramePr>
          <p:nvPr>
            <p:extLst>
              <p:ext uri="{D42A27DB-BD31-4B8C-83A1-F6EECF244321}">
                <p14:modId xmlns:p14="http://schemas.microsoft.com/office/powerpoint/2010/main" val="1981688962"/>
              </p:ext>
            </p:extLst>
          </p:nvPr>
        </p:nvGraphicFramePr>
        <p:xfrm>
          <a:off x="903891" y="3382148"/>
          <a:ext cx="10155316" cy="365760"/>
        </p:xfrm>
        <a:graphic>
          <a:graphicData uri="http://schemas.openxmlformats.org/drawingml/2006/table">
            <a:tbl>
              <a:tblPr firstRow="1" bandRow="1">
                <a:tableStyleId>{0505E3EF-67EA-436B-97B2-0124C06EBD24}</a:tableStyleId>
              </a:tblPr>
              <a:tblGrid>
                <a:gridCol w="2417378">
                  <a:extLst>
                    <a:ext uri="{9D8B030D-6E8A-4147-A177-3AD203B41FA5}">
                      <a16:colId xmlns:a16="http://schemas.microsoft.com/office/drawing/2014/main" val="138805326"/>
                    </a:ext>
                  </a:extLst>
                </a:gridCol>
                <a:gridCol w="2369165">
                  <a:extLst>
                    <a:ext uri="{9D8B030D-6E8A-4147-A177-3AD203B41FA5}">
                      <a16:colId xmlns:a16="http://schemas.microsoft.com/office/drawing/2014/main" val="1304099726"/>
                    </a:ext>
                  </a:extLst>
                </a:gridCol>
                <a:gridCol w="2583821">
                  <a:extLst>
                    <a:ext uri="{9D8B030D-6E8A-4147-A177-3AD203B41FA5}">
                      <a16:colId xmlns:a16="http://schemas.microsoft.com/office/drawing/2014/main" val="2266615631"/>
                    </a:ext>
                  </a:extLst>
                </a:gridCol>
                <a:gridCol w="2784952">
                  <a:extLst>
                    <a:ext uri="{9D8B030D-6E8A-4147-A177-3AD203B41FA5}">
                      <a16:colId xmlns:a16="http://schemas.microsoft.com/office/drawing/2014/main" val="2813328150"/>
                    </a:ext>
                  </a:extLst>
                </a:gridCol>
              </a:tblGrid>
              <a:tr h="0">
                <a:tc>
                  <a:txBody>
                    <a:bodyPr/>
                    <a:lstStyle/>
                    <a:p>
                      <a:pPr algn="ctr"/>
                      <a:r>
                        <a:rPr lang="vi-VN" dirty="0">
                          <a:latin typeface="+mj-lt"/>
                        </a:rPr>
                        <a:t>mask</a:t>
                      </a:r>
                      <a:endParaRPr 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a:latin typeface="+mj-lt"/>
                        </a:rPr>
                        <a:t>ResNet-Unet</a:t>
                      </a:r>
                      <a:endParaRPr 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a:latin typeface="+mj-lt"/>
                        </a:rPr>
                        <a:t>VGG19</a:t>
                      </a:r>
                      <a:r>
                        <a:rPr lang="vi-VN" sz="1800" b="1" kern="1200" dirty="0">
                          <a:solidFill>
                            <a:schemeClr val="dk1"/>
                          </a:solidFill>
                          <a:latin typeface="+mn-lt"/>
                          <a:ea typeface="+mn-ea"/>
                          <a:cs typeface="+mn-cs"/>
                        </a:rPr>
                        <a:t>-Unet</a:t>
                      </a:r>
                      <a:endParaRPr 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vi-VN" dirty="0">
                          <a:latin typeface="+mj-lt"/>
                        </a:rPr>
                        <a:t>Densenet</a:t>
                      </a:r>
                      <a:r>
                        <a:rPr lang="vi-VN" sz="1800" b="1" kern="1200" dirty="0">
                          <a:solidFill>
                            <a:schemeClr val="dk1"/>
                          </a:solidFill>
                          <a:latin typeface="+mn-lt"/>
                          <a:ea typeface="+mn-ea"/>
                          <a:cs typeface="+mn-cs"/>
                        </a:rPr>
                        <a:t>-Unet</a:t>
                      </a:r>
                      <a:endParaRPr lang="en-US"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7236495"/>
                  </a:ext>
                </a:extLst>
              </a:tr>
            </a:tbl>
          </a:graphicData>
        </a:graphic>
      </p:graphicFrame>
      <p:graphicFrame>
        <p:nvGraphicFramePr>
          <p:cNvPr id="4" name="Table 3">
            <a:extLst>
              <a:ext uri="{FF2B5EF4-FFF2-40B4-BE49-F238E27FC236}">
                <a16:creationId xmlns:a16="http://schemas.microsoft.com/office/drawing/2014/main" id="{73B4F678-6CB4-D72F-6FD0-D08B9FE3E77D}"/>
              </a:ext>
            </a:extLst>
          </p:cNvPr>
          <p:cNvGraphicFramePr>
            <a:graphicFrameLocks noGrp="1"/>
          </p:cNvGraphicFramePr>
          <p:nvPr>
            <p:extLst>
              <p:ext uri="{D42A27DB-BD31-4B8C-83A1-F6EECF244321}">
                <p14:modId xmlns:p14="http://schemas.microsoft.com/office/powerpoint/2010/main" val="2918164884"/>
              </p:ext>
            </p:extLst>
          </p:nvPr>
        </p:nvGraphicFramePr>
        <p:xfrm>
          <a:off x="2837105" y="1428600"/>
          <a:ext cx="8560970" cy="1706880"/>
        </p:xfrm>
        <a:graphic>
          <a:graphicData uri="http://schemas.openxmlformats.org/drawingml/2006/table">
            <a:tbl>
              <a:tblPr firstRow="1" bandRow="1">
                <a:tableStyleId>{0505E3EF-67EA-436B-97B2-0124C06EBD24}</a:tableStyleId>
              </a:tblPr>
              <a:tblGrid>
                <a:gridCol w="2943919">
                  <a:extLst>
                    <a:ext uri="{9D8B030D-6E8A-4147-A177-3AD203B41FA5}">
                      <a16:colId xmlns:a16="http://schemas.microsoft.com/office/drawing/2014/main" val="1304099726"/>
                    </a:ext>
                  </a:extLst>
                </a:gridCol>
                <a:gridCol w="2837794">
                  <a:extLst>
                    <a:ext uri="{9D8B030D-6E8A-4147-A177-3AD203B41FA5}">
                      <a16:colId xmlns:a16="http://schemas.microsoft.com/office/drawing/2014/main" val="2266615631"/>
                    </a:ext>
                  </a:extLst>
                </a:gridCol>
                <a:gridCol w="2779257">
                  <a:extLst>
                    <a:ext uri="{9D8B030D-6E8A-4147-A177-3AD203B41FA5}">
                      <a16:colId xmlns:a16="http://schemas.microsoft.com/office/drawing/2014/main" val="2813328150"/>
                    </a:ext>
                  </a:extLst>
                </a:gridCol>
              </a:tblGrid>
              <a:tr h="0">
                <a:tc>
                  <a:txBody>
                    <a:bodyPr/>
                    <a:lstStyle/>
                    <a:p>
                      <a:pPr algn="ctr"/>
                      <a:r>
                        <a:rPr lang="vi-VN" dirty="0">
                          <a:latin typeface="Arial" panose="020B0604020202020204" pitchFamily="34" charset="0"/>
                          <a:cs typeface="Arial" panose="020B0604020202020204" pitchFamily="34" charset="0"/>
                        </a:rPr>
                        <a:t>ResNet</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vi-VN" dirty="0">
                          <a:latin typeface="Arial" panose="020B0604020202020204" pitchFamily="34" charset="0"/>
                          <a:cs typeface="Arial" panose="020B0604020202020204" pitchFamily="34" charset="0"/>
                        </a:rPr>
                        <a:t>VGG19</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vi-VN" dirty="0">
                          <a:latin typeface="Arial" panose="020B0604020202020204" pitchFamily="34" charset="0"/>
                          <a:cs typeface="Arial" panose="020B0604020202020204" pitchFamily="34" charset="0"/>
                        </a:rPr>
                        <a:t>Densenet</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7236495"/>
                  </a:ext>
                </a:extLst>
              </a:tr>
              <a:tr h="0">
                <a:tc>
                  <a:txBody>
                    <a:bodyPr/>
                    <a:lstStyle/>
                    <a:p>
                      <a:pPr algn="ctr">
                        <a:lnSpc>
                          <a:spcPct val="100000"/>
                        </a:lnSpc>
                        <a:spcBef>
                          <a:spcPts val="0"/>
                        </a:spcBef>
                        <a:spcAft>
                          <a:spcPts val="600"/>
                        </a:spcAft>
                      </a:pPr>
                      <a:r>
                        <a:rPr lang="vi-VN" sz="1800">
                          <a:latin typeface="Arial" panose="020B0604020202020204" pitchFamily="34" charset="0"/>
                          <a:cs typeface="Arial" panose="020B0604020202020204" pitchFamily="34" charset="0"/>
                        </a:rPr>
                        <a:t>Predictions: [[0.01654099 0.983459  ]]</a:t>
                      </a:r>
                    </a:p>
                    <a:p>
                      <a:pPr algn="ctr">
                        <a:lnSpc>
                          <a:spcPct val="100000"/>
                        </a:lnSpc>
                        <a:spcBef>
                          <a:spcPts val="0"/>
                        </a:spcBef>
                        <a:spcAft>
                          <a:spcPts val="600"/>
                        </a:spcAft>
                      </a:pPr>
                      <a:r>
                        <a:rPr lang="vi-VN" sz="1800">
                          <a:latin typeface="Arial" panose="020B0604020202020204" pitchFamily="34" charset="0"/>
                          <a:cs typeface="Arial" panose="020B0604020202020204" pitchFamily="34" charset="0"/>
                        </a:rPr>
                        <a:t>Độ chính xác: (98.346 %)</a:t>
                      </a:r>
                    </a:p>
                    <a:p>
                      <a:pPr algn="ctr">
                        <a:lnSpc>
                          <a:spcPct val="100000"/>
                        </a:lnSpc>
                        <a:spcBef>
                          <a:spcPts val="0"/>
                        </a:spcBef>
                        <a:spcAft>
                          <a:spcPts val="600"/>
                        </a:spcAft>
                      </a:pPr>
                      <a:r>
                        <a:rPr lang="vi-VN" sz="1800">
                          <a:latin typeface="Arial" panose="020B0604020202020204" pitchFamily="34" charset="0"/>
                          <a:cs typeface="Arial" panose="020B0604020202020204" pitchFamily="34" charset="0"/>
                        </a:rPr>
                        <a:t>Dự đoán: Tumor</a:t>
                      </a:r>
                      <a:endParaRPr lang="en-US"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Arial" panose="020B0604020202020204" pitchFamily="34" charset="0"/>
                          <a:cs typeface="Arial" panose="020B0604020202020204" pitchFamily="34" charset="0"/>
                        </a:rPr>
                        <a:t>Predictions: [[0.9876665  0.01233353]]</a:t>
                      </a:r>
                    </a:p>
                    <a:p>
                      <a:pPr algn="ctr"/>
                      <a:r>
                        <a:rPr lang="en-US" sz="1800" dirty="0" err="1">
                          <a:latin typeface="Arial" panose="020B0604020202020204" pitchFamily="34" charset="0"/>
                          <a:cs typeface="Arial" panose="020B0604020202020204" pitchFamily="34" charset="0"/>
                        </a:rPr>
                        <a:t>Độ</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chính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xác</a:t>
                      </a:r>
                      <a:r>
                        <a:rPr lang="en-US" sz="1800" dirty="0">
                          <a:latin typeface="Arial" panose="020B0604020202020204" pitchFamily="34" charset="0"/>
                          <a:cs typeface="Arial" panose="020B0604020202020204" pitchFamily="34" charset="0"/>
                        </a:rPr>
                        <a:t>: (98.767 %)</a:t>
                      </a:r>
                    </a:p>
                    <a:p>
                      <a:pPr algn="ctr"/>
                      <a:r>
                        <a:rPr lang="en-US" sz="1800" dirty="0" err="1">
                          <a:latin typeface="Arial" panose="020B0604020202020204" pitchFamily="34" charset="0"/>
                          <a:cs typeface="Arial" panose="020B0604020202020204" pitchFamily="34" charset="0"/>
                        </a:rPr>
                        <a:t>Dự</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đoán</a:t>
                      </a:r>
                      <a:r>
                        <a:rPr lang="en-US" sz="1800" dirty="0">
                          <a:latin typeface="Arial" panose="020B0604020202020204" pitchFamily="34" charset="0"/>
                          <a:cs typeface="Arial" panose="020B0604020202020204" pitchFamily="34" charset="0"/>
                        </a:rPr>
                        <a:t>: Not Tumor</a:t>
                      </a:r>
                      <a:endParaRPr lang="en-US"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a:latin typeface="Arial" panose="020B0604020202020204" pitchFamily="34" charset="0"/>
                          <a:cs typeface="Arial" panose="020B0604020202020204" pitchFamily="34" charset="0"/>
                        </a:rPr>
                        <a:t>Predictions: [[0.00148213 0.99851793]]</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a:latin typeface="Arial" panose="020B0604020202020204" pitchFamily="34" charset="0"/>
                          <a:cs typeface="Arial" panose="020B0604020202020204" pitchFamily="34" charset="0"/>
                        </a:rPr>
                        <a:t>Độ chính xác: (99.852 %)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a:latin typeface="Arial" panose="020B0604020202020204" pitchFamily="34" charset="0"/>
                          <a:cs typeface="Arial" panose="020B0604020202020204" pitchFamily="34" charset="0"/>
                        </a:rPr>
                        <a:t>Dự đoán: Tumor</a:t>
                      </a:r>
                      <a:endParaRPr lang="en-US" sz="18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5600735"/>
                  </a:ext>
                </a:extLst>
              </a:tr>
            </a:tbl>
          </a:graphicData>
        </a:graphic>
      </p:graphicFrame>
      <p:pic>
        <p:nvPicPr>
          <p:cNvPr id="7" name="Picture 6">
            <a:extLst>
              <a:ext uri="{FF2B5EF4-FFF2-40B4-BE49-F238E27FC236}">
                <a16:creationId xmlns:a16="http://schemas.microsoft.com/office/drawing/2014/main" id="{8B8874F3-9527-3135-69BC-944D864FA38D}"/>
              </a:ext>
            </a:extLst>
          </p:cNvPr>
          <p:cNvPicPr>
            <a:picLocks noChangeAspect="1"/>
          </p:cNvPicPr>
          <p:nvPr/>
        </p:nvPicPr>
        <p:blipFill>
          <a:blip r:embed="rId9"/>
          <a:stretch>
            <a:fillRect/>
          </a:stretch>
        </p:blipFill>
        <p:spPr>
          <a:xfrm>
            <a:off x="1132793" y="3803849"/>
            <a:ext cx="1994172" cy="1988993"/>
          </a:xfrm>
          <a:prstGeom prst="rect">
            <a:avLst/>
          </a:prstGeom>
        </p:spPr>
      </p:pic>
      <p:graphicFrame>
        <p:nvGraphicFramePr>
          <p:cNvPr id="12" name="Table 11">
            <a:extLst>
              <a:ext uri="{FF2B5EF4-FFF2-40B4-BE49-F238E27FC236}">
                <a16:creationId xmlns:a16="http://schemas.microsoft.com/office/drawing/2014/main" id="{CF36ED27-283B-85AE-820B-ED5B0BB67AC9}"/>
              </a:ext>
            </a:extLst>
          </p:cNvPr>
          <p:cNvGraphicFramePr>
            <a:graphicFrameLocks noGrp="1"/>
          </p:cNvGraphicFramePr>
          <p:nvPr>
            <p:extLst>
              <p:ext uri="{D42A27DB-BD31-4B8C-83A1-F6EECF244321}">
                <p14:modId xmlns:p14="http://schemas.microsoft.com/office/powerpoint/2010/main" val="4252196311"/>
              </p:ext>
            </p:extLst>
          </p:nvPr>
        </p:nvGraphicFramePr>
        <p:xfrm>
          <a:off x="793926" y="5867077"/>
          <a:ext cx="10265280" cy="457200"/>
        </p:xfrm>
        <a:graphic>
          <a:graphicData uri="http://schemas.openxmlformats.org/drawingml/2006/table">
            <a:tbl>
              <a:tblPr firstRow="1" bandRow="1">
                <a:tableStyleId>{0505E3EF-67EA-436B-97B2-0124C06EBD24}</a:tableStyleId>
              </a:tblPr>
              <a:tblGrid>
                <a:gridCol w="2256830">
                  <a:extLst>
                    <a:ext uri="{9D8B030D-6E8A-4147-A177-3AD203B41FA5}">
                      <a16:colId xmlns:a16="http://schemas.microsoft.com/office/drawing/2014/main" val="3532631898"/>
                    </a:ext>
                  </a:extLst>
                </a:gridCol>
                <a:gridCol w="2581542">
                  <a:extLst>
                    <a:ext uri="{9D8B030D-6E8A-4147-A177-3AD203B41FA5}">
                      <a16:colId xmlns:a16="http://schemas.microsoft.com/office/drawing/2014/main" val="2167582278"/>
                    </a:ext>
                  </a:extLst>
                </a:gridCol>
                <a:gridCol w="2611799">
                  <a:extLst>
                    <a:ext uri="{9D8B030D-6E8A-4147-A177-3AD203B41FA5}">
                      <a16:colId xmlns:a16="http://schemas.microsoft.com/office/drawing/2014/main" val="3986918319"/>
                    </a:ext>
                  </a:extLst>
                </a:gridCol>
                <a:gridCol w="2815109">
                  <a:extLst>
                    <a:ext uri="{9D8B030D-6E8A-4147-A177-3AD203B41FA5}">
                      <a16:colId xmlns:a16="http://schemas.microsoft.com/office/drawing/2014/main" val="819549240"/>
                    </a:ext>
                  </a:extLst>
                </a:gridCol>
              </a:tblGrid>
              <a:tr h="0">
                <a:tc>
                  <a:txBody>
                    <a:bodyPr/>
                    <a:lstStyle/>
                    <a:p>
                      <a:pPr algn="ctr"/>
                      <a:r>
                        <a:rPr lang="vi-VN" dirty="0">
                          <a:latin typeface="Arial" panose="020B0604020202020204" pitchFamily="34" charset="0"/>
                          <a:cs typeface="Arial" panose="020B0604020202020204" pitchFamily="34" charset="0"/>
                        </a:rPr>
                        <a:t>Độ tương đồng</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0.92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0.93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t>0.90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5572109"/>
                  </a:ext>
                </a:extLst>
              </a:tr>
            </a:tbl>
          </a:graphicData>
        </a:graphic>
      </p:graphicFrame>
    </p:spTree>
    <p:extLst>
      <p:ext uri="{BB962C8B-B14F-4D97-AF65-F5344CB8AC3E}">
        <p14:creationId xmlns:p14="http://schemas.microsoft.com/office/powerpoint/2010/main" val="2887163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7" name="Google Shape;107;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algn="ctr" defTabSz="1219170">
              <a:buClr>
                <a:srgbClr val="000000"/>
              </a:buClr>
              <a:defRPr/>
            </a:pPr>
            <a:fld id="{00000000-1234-1234-1234-123412341234}" type="slidenum">
              <a:rPr lang="en-GB" kern="0">
                <a:solidFill>
                  <a:prstClr val="black">
                    <a:tint val="75000"/>
                  </a:prstClr>
                </a:solidFill>
                <a:latin typeface="Arial" panose="020B0604020202020204"/>
                <a:cs typeface="Arial" panose="020B0604020202020204"/>
                <a:sym typeface="Arial" panose="020B0604020202020204"/>
              </a:rPr>
              <a:pPr algn="ctr" defTabSz="1219170">
                <a:buClr>
                  <a:srgbClr val="000000"/>
                </a:buClr>
                <a:defRPr/>
              </a:pPr>
              <a:t>17</a:t>
            </a:fld>
            <a:endParaRPr lang="en-GB" kern="0">
              <a:solidFill>
                <a:prstClr val="black">
                  <a:tint val="75000"/>
                </a:prstClr>
              </a:solidFill>
              <a:latin typeface="Arial" panose="020B0604020202020204"/>
              <a:cs typeface="Arial" panose="020B0604020202020204"/>
              <a:sym typeface="Arial" panose="020B0604020202020204"/>
            </a:endParaRPr>
          </a:p>
        </p:txBody>
      </p:sp>
      <p:sp>
        <p:nvSpPr>
          <p:cNvPr id="2" name="TextBox 1"/>
          <p:cNvSpPr txBox="1"/>
          <p:nvPr/>
        </p:nvSpPr>
        <p:spPr>
          <a:xfrm>
            <a:off x="3987610" y="3410093"/>
            <a:ext cx="184731" cy="379656"/>
          </a:xfrm>
          <a:prstGeom prst="rect">
            <a:avLst/>
          </a:prstGeom>
          <a:noFill/>
        </p:spPr>
        <p:txBody>
          <a:bodyPr wrap="none" rtlCol="0">
            <a:spAutoFit/>
          </a:bodyPr>
          <a:lstStyle/>
          <a:p>
            <a:pPr defTabSz="1219170">
              <a:buClr>
                <a:srgbClr val="000000"/>
              </a:buClr>
              <a:defRPr/>
            </a:pPr>
            <a:endParaRPr lang="en-US" sz="1867" kern="0" dirty="0">
              <a:solidFill>
                <a:srgbClr val="000000"/>
              </a:solidFill>
              <a:latin typeface="Arial" panose="020B0604020202020204"/>
              <a:cs typeface="Arial" panose="020B0604020202020204"/>
              <a:sym typeface="Arial" panose="020B0604020202020204"/>
            </a:endParaRPr>
          </a:p>
        </p:txBody>
      </p:sp>
      <p:sp>
        <p:nvSpPr>
          <p:cNvPr id="3" name="TextBox 2"/>
          <p:cNvSpPr txBox="1"/>
          <p:nvPr/>
        </p:nvSpPr>
        <p:spPr>
          <a:xfrm>
            <a:off x="4291847" y="5677813"/>
            <a:ext cx="4739639" cy="430887"/>
          </a:xfrm>
          <a:prstGeom prst="rect">
            <a:avLst/>
          </a:prstGeom>
          <a:noFill/>
        </p:spPr>
        <p:txBody>
          <a:bodyPr wrap="square" rtlCol="0">
            <a:spAutoFit/>
          </a:bodyPr>
          <a:lstStyle/>
          <a:p>
            <a:pPr defTabSz="1219170">
              <a:buClr>
                <a:srgbClr val="000000"/>
              </a:buClr>
              <a:defRPr/>
            </a:pPr>
            <a:r>
              <a:rPr lang="en-US" sz="2200" kern="0" dirty="0" err="1">
                <a:solidFill>
                  <a:srgbClr val="000000"/>
                </a:solidFill>
                <a:latin typeface="Times New Roman" panose="02020603050405020304" pitchFamily="18" charset="0"/>
                <a:cs typeface="Times New Roman" panose="02020603050405020304" pitchFamily="18" charset="0"/>
                <a:sym typeface="Arial" panose="020B0604020202020204"/>
              </a:rPr>
              <a:t>Biểu</a:t>
            </a:r>
            <a:r>
              <a:rPr lang="en-US" sz="2200" kern="0" dirty="0">
                <a:solidFill>
                  <a:srgbClr val="000000"/>
                </a:solidFill>
                <a:latin typeface="Times New Roman" panose="02020603050405020304" pitchFamily="18" charset="0"/>
                <a:cs typeface="Times New Roman" panose="02020603050405020304" pitchFamily="18" charset="0"/>
                <a:sym typeface="Arial" panose="020B0604020202020204"/>
              </a:rPr>
              <a:t> </a:t>
            </a:r>
            <a:r>
              <a:rPr lang="en-US" sz="2200" kern="0" dirty="0" err="1">
                <a:solidFill>
                  <a:srgbClr val="000000"/>
                </a:solidFill>
                <a:latin typeface="Times New Roman" panose="02020603050405020304" pitchFamily="18" charset="0"/>
                <a:cs typeface="Times New Roman" panose="02020603050405020304" pitchFamily="18" charset="0"/>
                <a:sym typeface="Arial" panose="020B0604020202020204"/>
              </a:rPr>
              <a:t>đồ</a:t>
            </a:r>
            <a:r>
              <a:rPr lang="en-US" sz="2200" kern="0" dirty="0">
                <a:solidFill>
                  <a:srgbClr val="000000"/>
                </a:solidFill>
                <a:latin typeface="Times New Roman" panose="02020603050405020304" pitchFamily="18" charset="0"/>
                <a:cs typeface="Times New Roman" panose="02020603050405020304" pitchFamily="18" charset="0"/>
                <a:sym typeface="Arial" panose="020B0604020202020204"/>
              </a:rPr>
              <a:t> so </a:t>
            </a:r>
            <a:r>
              <a:rPr lang="en-US" sz="2200" kern="0" dirty="0" err="1">
                <a:solidFill>
                  <a:srgbClr val="000000"/>
                </a:solidFill>
                <a:latin typeface="Times New Roman" panose="02020603050405020304" pitchFamily="18" charset="0"/>
                <a:cs typeface="Times New Roman" panose="02020603050405020304" pitchFamily="18" charset="0"/>
                <a:sym typeface="Arial" panose="020B0604020202020204"/>
              </a:rPr>
              <a:t>sánh</a:t>
            </a:r>
            <a:r>
              <a:rPr lang="en-US" sz="2200" kern="0" dirty="0">
                <a:solidFill>
                  <a:srgbClr val="000000"/>
                </a:solidFill>
                <a:latin typeface="Times New Roman" panose="02020603050405020304" pitchFamily="18" charset="0"/>
                <a:cs typeface="Times New Roman" panose="02020603050405020304" pitchFamily="18" charset="0"/>
                <a:sym typeface="Arial" panose="020B0604020202020204"/>
              </a:rPr>
              <a:t> </a:t>
            </a:r>
            <a:r>
              <a:rPr lang="en-US" sz="2200" kern="0" dirty="0" err="1">
                <a:solidFill>
                  <a:srgbClr val="000000"/>
                </a:solidFill>
                <a:latin typeface="Times New Roman" panose="02020603050405020304" pitchFamily="18" charset="0"/>
                <a:cs typeface="Times New Roman" panose="02020603050405020304" pitchFamily="18" charset="0"/>
                <a:sym typeface="Arial" panose="020B0604020202020204"/>
              </a:rPr>
              <a:t>thời</a:t>
            </a:r>
            <a:r>
              <a:rPr lang="en-US" sz="2200" kern="0" dirty="0">
                <a:solidFill>
                  <a:srgbClr val="000000"/>
                </a:solidFill>
                <a:latin typeface="Times New Roman" panose="02020603050405020304" pitchFamily="18" charset="0"/>
                <a:cs typeface="Times New Roman" panose="02020603050405020304" pitchFamily="18" charset="0"/>
                <a:sym typeface="Arial" panose="020B0604020202020204"/>
              </a:rPr>
              <a:t> </a:t>
            </a:r>
            <a:r>
              <a:rPr lang="en-US" sz="2200" kern="0" dirty="0" err="1">
                <a:solidFill>
                  <a:srgbClr val="000000"/>
                </a:solidFill>
                <a:latin typeface="Times New Roman" panose="02020603050405020304" pitchFamily="18" charset="0"/>
                <a:cs typeface="Times New Roman" panose="02020603050405020304" pitchFamily="18" charset="0"/>
                <a:sym typeface="Arial" panose="020B0604020202020204"/>
              </a:rPr>
              <a:t>gia</a:t>
            </a:r>
            <a:r>
              <a:rPr lang="en-US" sz="2200" kern="0" dirty="0">
                <a:solidFill>
                  <a:srgbClr val="000000"/>
                </a:solidFill>
                <a:latin typeface="Times New Roman" panose="02020603050405020304" pitchFamily="18" charset="0"/>
                <a:cs typeface="Times New Roman" panose="02020603050405020304" pitchFamily="18" charset="0"/>
                <a:sym typeface="Arial" panose="020B0604020202020204"/>
              </a:rPr>
              <a:t> Epoch</a:t>
            </a:r>
          </a:p>
        </p:txBody>
      </p:sp>
      <p:sp>
        <p:nvSpPr>
          <p:cNvPr id="10" name="9Slide.vn 8">
            <a:extLst>
              <a:ext uri="{FF2B5EF4-FFF2-40B4-BE49-F238E27FC236}">
                <a16:creationId xmlns:a16="http://schemas.microsoft.com/office/drawing/2014/main" id="{50A3A94C-6846-4DD8-9341-BB7470483E1B}"/>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4. THỰC NGHIỆM VÀ KẾT QUẢ</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827EB0A-B167-44C7-82BE-591421FC9DE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2" name="TextBox 11">
            <a:extLst>
              <a:ext uri="{FF2B5EF4-FFF2-40B4-BE49-F238E27FC236}">
                <a16:creationId xmlns:a16="http://schemas.microsoft.com/office/drawing/2014/main" id="{3E449C82-D59B-4E38-947A-02ED9E9BD787}"/>
              </a:ext>
            </a:extLst>
          </p:cNvPr>
          <p:cNvSpPr txBox="1"/>
          <p:nvPr/>
        </p:nvSpPr>
        <p:spPr>
          <a:xfrm>
            <a:off x="647115" y="628381"/>
            <a:ext cx="11057206" cy="800219"/>
          </a:xfrm>
          <a:prstGeom prst="rect">
            <a:avLst/>
          </a:prstGeom>
          <a:noFill/>
        </p:spPr>
        <p:txBody>
          <a:bodyPr wrap="square">
            <a:spAutoFit/>
          </a:bodyPr>
          <a:lstStyle/>
          <a:p>
            <a:r>
              <a:rPr lang="en-US" sz="2400" b="1" dirty="0">
                <a:solidFill>
                  <a:prstClr val="black"/>
                </a:solidFill>
                <a:latin typeface="Times New Roman" panose="02020603050405020304" pitchFamily="18" charset="0"/>
                <a:cs typeface="Times New Roman" panose="02020603050405020304" pitchFamily="18" charset="0"/>
              </a:rPr>
              <a:t>4</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lang="vi-VN" sz="2400" b="1" dirty="0">
                <a:solidFill>
                  <a:prstClr val="black"/>
                </a:solidFill>
                <a:latin typeface="Times New Roman" panose="02020603050405020304" pitchFamily="18" charset="0"/>
                <a:cs typeface="Times New Roman" panose="02020603050405020304" pitchFamily="18" charset="0"/>
              </a:rPr>
              <a:t>4</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Biểu</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đồ</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so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sánh</a:t>
            </a:r>
            <a:endPar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7A1413FE-70B3-EA72-4C7B-5283A42B90E8}"/>
              </a:ext>
            </a:extLst>
          </p:cNvPr>
          <p:cNvPicPr>
            <a:picLocks noChangeAspect="1"/>
          </p:cNvPicPr>
          <p:nvPr/>
        </p:nvPicPr>
        <p:blipFill>
          <a:blip r:embed="rId5"/>
          <a:stretch>
            <a:fillRect/>
          </a:stretch>
        </p:blipFill>
        <p:spPr>
          <a:xfrm>
            <a:off x="2303715" y="986276"/>
            <a:ext cx="7271209" cy="4518123"/>
          </a:xfrm>
          <a:prstGeom prst="rect">
            <a:avLst/>
          </a:prstGeom>
        </p:spPr>
      </p:pic>
    </p:spTree>
    <p:extLst>
      <p:ext uri="{BB962C8B-B14F-4D97-AF65-F5344CB8AC3E}">
        <p14:creationId xmlns:p14="http://schemas.microsoft.com/office/powerpoint/2010/main" val="303752486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7" name="Google Shape;107;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18</a:t>
            </a:fld>
            <a:endPar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endParaRPr>
          </a:p>
        </p:txBody>
      </p:sp>
      <p:sp>
        <p:nvSpPr>
          <p:cNvPr id="2" name="TextBox 1"/>
          <p:cNvSpPr txBox="1"/>
          <p:nvPr/>
        </p:nvSpPr>
        <p:spPr>
          <a:xfrm>
            <a:off x="3987610" y="3410093"/>
            <a:ext cx="184731"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0" name="9Slide.vn 8">
            <a:extLst>
              <a:ext uri="{FF2B5EF4-FFF2-40B4-BE49-F238E27FC236}">
                <a16:creationId xmlns:a16="http://schemas.microsoft.com/office/drawing/2014/main" id="{50A3A94C-6846-4DD8-9341-BB7470483E1B}"/>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4</a:t>
            </a:r>
            <a:r>
              <a:rPr kumimoji="0" lang="en-US"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THỰC NGHIỆM VÀ KẾT QUẢ</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1" name="Picture 10">
            <a:extLst>
              <a:ext uri="{FF2B5EF4-FFF2-40B4-BE49-F238E27FC236}">
                <a16:creationId xmlns:a16="http://schemas.microsoft.com/office/drawing/2014/main" id="{6827EB0A-B167-44C7-82BE-591421FC9DE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2" name="TextBox 11">
            <a:extLst>
              <a:ext uri="{FF2B5EF4-FFF2-40B4-BE49-F238E27FC236}">
                <a16:creationId xmlns:a16="http://schemas.microsoft.com/office/drawing/2014/main" id="{3E449C82-D59B-4E38-947A-02ED9E9BD787}"/>
              </a:ext>
            </a:extLst>
          </p:cNvPr>
          <p:cNvSpPr txBox="1"/>
          <p:nvPr/>
        </p:nvSpPr>
        <p:spPr>
          <a:xfrm>
            <a:off x="647115" y="628381"/>
            <a:ext cx="1105720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Times New Roman" panose="02020603050405020304" pitchFamily="18" charset="0"/>
                <a:cs typeface="Times New Roman" panose="02020603050405020304" pitchFamily="18" charset="0"/>
              </a:rPr>
              <a:t>4</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lang="vi-VN" sz="2400" b="1" dirty="0">
                <a:solidFill>
                  <a:prstClr val="black"/>
                </a:solidFill>
                <a:latin typeface="Times New Roman" panose="02020603050405020304" pitchFamily="18" charset="0"/>
                <a:cs typeface="Times New Roman" panose="02020603050405020304" pitchFamily="18" charset="0"/>
              </a:rPr>
              <a:t>4</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Biểu</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đồ</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so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sánh</a:t>
            </a: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6" name="TextBox 15">
            <a:extLst>
              <a:ext uri="{FF2B5EF4-FFF2-40B4-BE49-F238E27FC236}">
                <a16:creationId xmlns:a16="http://schemas.microsoft.com/office/drawing/2014/main" id="{3F52E0E0-8C86-4E9B-B626-9C24A2C3A8F9}"/>
              </a:ext>
            </a:extLst>
          </p:cNvPr>
          <p:cNvSpPr txBox="1"/>
          <p:nvPr/>
        </p:nvSpPr>
        <p:spPr>
          <a:xfrm>
            <a:off x="1710155" y="5798732"/>
            <a:ext cx="4739639" cy="43088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200" b="0"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Biểu</a:t>
            </a:r>
            <a:r>
              <a:rPr kumimoji="0" lang="en-US" sz="2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 </a:t>
            </a:r>
            <a:r>
              <a:rPr kumimoji="0" lang="en-US" sz="2200" b="0"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đồ</a:t>
            </a:r>
            <a:r>
              <a:rPr kumimoji="0" lang="en-US" sz="2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 so </a:t>
            </a:r>
            <a:r>
              <a:rPr kumimoji="0" lang="en-US" sz="2200" b="0"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sánh</a:t>
            </a:r>
            <a:r>
              <a:rPr kumimoji="0" lang="vi-VN" sz="2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 phân loại</a:t>
            </a:r>
            <a:endParaRPr kumimoji="0" lang="en-US" sz="2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endParaRPr>
          </a:p>
        </p:txBody>
      </p:sp>
      <p:sp>
        <p:nvSpPr>
          <p:cNvPr id="8" name="TextBox 7">
            <a:extLst>
              <a:ext uri="{FF2B5EF4-FFF2-40B4-BE49-F238E27FC236}">
                <a16:creationId xmlns:a16="http://schemas.microsoft.com/office/drawing/2014/main" id="{4EECAA80-E2B3-DA9B-79D0-ADE54D26CBD1}"/>
              </a:ext>
            </a:extLst>
          </p:cNvPr>
          <p:cNvSpPr txBox="1"/>
          <p:nvPr/>
        </p:nvSpPr>
        <p:spPr>
          <a:xfrm>
            <a:off x="6419557" y="1189836"/>
            <a:ext cx="4931615" cy="2125390"/>
          </a:xfrm>
          <a:prstGeom prst="rect">
            <a:avLst/>
          </a:prstGeom>
          <a:noFill/>
        </p:spPr>
        <p:txBody>
          <a:bodyPr wrap="square">
            <a:spAutoFit/>
          </a:bodyPr>
          <a:lstStyle/>
          <a:p>
            <a:pPr indent="457200" algn="just">
              <a:lnSpc>
                <a:spcPct val="150000"/>
              </a:lnSpc>
              <a:spcAft>
                <a:spcPts val="800"/>
              </a:spcAft>
            </a:pPr>
            <a:r>
              <a:rPr lang="vi-VN" sz="1800" kern="100" dirty="0">
                <a:effectLst/>
                <a:latin typeface="Times New Roman" panose="02020603050405020304" pitchFamily="18" charset="0"/>
                <a:ea typeface="Calibri" panose="020F0502020204030204" pitchFamily="34" charset="0"/>
                <a:cs typeface="Times New Roman" panose="02020603050405020304" pitchFamily="18" charset="0"/>
              </a:rPr>
              <a:t>Sau khi huấn luyện ta rút ra được mô hình mạng ResNet50 là mô hình mạng đạt được tham số Acc cao nhất, Loss thấp nhất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kern="100" dirty="0">
                <a:effectLst/>
                <a:latin typeface="Times New Roman" panose="02020603050405020304" pitchFamily="18" charset="0"/>
                <a:ea typeface="Calibri" panose="020F0502020204030204" pitchFamily="34" charset="0"/>
                <a:cs typeface="Times New Roman" panose="02020603050405020304" pitchFamily="18" charset="0"/>
              </a:rPr>
              <a:t>Bất quá xét về thời gian thì mô hình ResNet50 dùng nhiều thời gian nhất để huấn luyện.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4EE2EE3F-1679-E8EE-9CE8-0EE623928457}"/>
              </a:ext>
            </a:extLst>
          </p:cNvPr>
          <p:cNvPicPr>
            <a:picLocks noChangeAspect="1"/>
          </p:cNvPicPr>
          <p:nvPr/>
        </p:nvPicPr>
        <p:blipFill>
          <a:blip r:embed="rId5"/>
          <a:stretch>
            <a:fillRect/>
          </a:stretch>
        </p:blipFill>
        <p:spPr>
          <a:xfrm>
            <a:off x="840828" y="1691443"/>
            <a:ext cx="5574611" cy="3816955"/>
          </a:xfrm>
          <a:prstGeom prst="rect">
            <a:avLst/>
          </a:prstGeom>
        </p:spPr>
      </p:pic>
    </p:spTree>
    <p:extLst>
      <p:ext uri="{BB962C8B-B14F-4D97-AF65-F5344CB8AC3E}">
        <p14:creationId xmlns:p14="http://schemas.microsoft.com/office/powerpoint/2010/main" val="73967382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7" name="Google Shape;107;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19</a:t>
            </a:fld>
            <a:endPar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endParaRPr>
          </a:p>
        </p:txBody>
      </p:sp>
      <p:sp>
        <p:nvSpPr>
          <p:cNvPr id="2" name="TextBox 1"/>
          <p:cNvSpPr txBox="1"/>
          <p:nvPr/>
        </p:nvSpPr>
        <p:spPr>
          <a:xfrm>
            <a:off x="3987610" y="3410093"/>
            <a:ext cx="184731"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0" name="9Slide.vn 8">
            <a:extLst>
              <a:ext uri="{FF2B5EF4-FFF2-40B4-BE49-F238E27FC236}">
                <a16:creationId xmlns:a16="http://schemas.microsoft.com/office/drawing/2014/main" id="{50A3A94C-6846-4DD8-9341-BB7470483E1B}"/>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4</a:t>
            </a:r>
            <a:r>
              <a:rPr kumimoji="0" lang="en-US"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THỰC NGHIỆM VÀ KẾT QUẢ</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1" name="Picture 10">
            <a:extLst>
              <a:ext uri="{FF2B5EF4-FFF2-40B4-BE49-F238E27FC236}">
                <a16:creationId xmlns:a16="http://schemas.microsoft.com/office/drawing/2014/main" id="{6827EB0A-B167-44C7-82BE-591421FC9DE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2" name="TextBox 11">
            <a:extLst>
              <a:ext uri="{FF2B5EF4-FFF2-40B4-BE49-F238E27FC236}">
                <a16:creationId xmlns:a16="http://schemas.microsoft.com/office/drawing/2014/main" id="{3E449C82-D59B-4E38-947A-02ED9E9BD787}"/>
              </a:ext>
            </a:extLst>
          </p:cNvPr>
          <p:cNvSpPr txBox="1"/>
          <p:nvPr/>
        </p:nvSpPr>
        <p:spPr>
          <a:xfrm>
            <a:off x="647115" y="628381"/>
            <a:ext cx="1105720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Times New Roman" panose="02020603050405020304" pitchFamily="18" charset="0"/>
                <a:cs typeface="Times New Roman" panose="02020603050405020304" pitchFamily="18" charset="0"/>
              </a:rPr>
              <a:t>4</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lang="vi-VN" sz="2400" b="1" dirty="0">
                <a:solidFill>
                  <a:prstClr val="black"/>
                </a:solidFill>
                <a:latin typeface="Times New Roman" panose="02020603050405020304" pitchFamily="18" charset="0"/>
                <a:cs typeface="Times New Roman" panose="02020603050405020304" pitchFamily="18" charset="0"/>
              </a:rPr>
              <a:t>4</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Biểu</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đồ</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so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sánh</a:t>
            </a: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6" name="TextBox 15">
            <a:extLst>
              <a:ext uri="{FF2B5EF4-FFF2-40B4-BE49-F238E27FC236}">
                <a16:creationId xmlns:a16="http://schemas.microsoft.com/office/drawing/2014/main" id="{3F52E0E0-8C86-4E9B-B626-9C24A2C3A8F9}"/>
              </a:ext>
            </a:extLst>
          </p:cNvPr>
          <p:cNvSpPr txBox="1"/>
          <p:nvPr/>
        </p:nvSpPr>
        <p:spPr>
          <a:xfrm>
            <a:off x="1710155" y="5798732"/>
            <a:ext cx="4739639" cy="43088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200" b="0"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Biểu</a:t>
            </a:r>
            <a:r>
              <a:rPr kumimoji="0" lang="en-US" sz="2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 </a:t>
            </a:r>
            <a:r>
              <a:rPr kumimoji="0" lang="en-US" sz="2200" b="0"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đồ</a:t>
            </a:r>
            <a:r>
              <a:rPr kumimoji="0" lang="en-US" sz="2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 so </a:t>
            </a:r>
            <a:r>
              <a:rPr kumimoji="0" lang="en-US" sz="2200" b="0"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sánh</a:t>
            </a:r>
            <a:r>
              <a:rPr kumimoji="0" lang="vi-VN" sz="2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rPr>
              <a:t> phân đoạn</a:t>
            </a:r>
            <a:endParaRPr kumimoji="0" lang="en-US" sz="2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panose="020B0604020202020204"/>
            </a:endParaRPr>
          </a:p>
        </p:txBody>
      </p:sp>
      <p:sp>
        <p:nvSpPr>
          <p:cNvPr id="8" name="TextBox 7">
            <a:extLst>
              <a:ext uri="{FF2B5EF4-FFF2-40B4-BE49-F238E27FC236}">
                <a16:creationId xmlns:a16="http://schemas.microsoft.com/office/drawing/2014/main" id="{4EECAA80-E2B3-DA9B-79D0-ADE54D26CBD1}"/>
              </a:ext>
            </a:extLst>
          </p:cNvPr>
          <p:cNvSpPr txBox="1"/>
          <p:nvPr/>
        </p:nvSpPr>
        <p:spPr>
          <a:xfrm>
            <a:off x="6419557" y="1189836"/>
            <a:ext cx="4931615" cy="2540888"/>
          </a:xfrm>
          <a:prstGeom prst="rect">
            <a:avLst/>
          </a:prstGeom>
          <a:noFill/>
        </p:spPr>
        <p:txBody>
          <a:bodyPr wrap="square">
            <a:spAutoFit/>
          </a:bodyPr>
          <a:lstStyle/>
          <a:p>
            <a:pPr indent="457200" algn="just">
              <a:lnSpc>
                <a:spcPct val="150000"/>
              </a:lnSpc>
              <a:spcAft>
                <a:spcPts val="800"/>
              </a:spcAft>
            </a:pPr>
            <a:r>
              <a:rPr lang="vi-VN" sz="1800" kern="100" dirty="0">
                <a:effectLst/>
                <a:latin typeface="Times New Roman" panose="02020603050405020304" pitchFamily="18" charset="0"/>
                <a:ea typeface="Calibri" panose="020F0502020204030204" pitchFamily="34" charset="0"/>
                <a:cs typeface="Times New Roman" panose="02020603050405020304" pitchFamily="18" charset="0"/>
              </a:rPr>
              <a:t>Sau khi huấn luyện ta rút ra được mô hình mạng Densenet121-Unet là mô hình mạng đạt được tham số Dice coef cao nhất, Loss thấp nhất và thời gian huấn luyện thứ hai. Nên việc sử dụng mạng Densenet121-Unet để tiếp tục nghiên cứu và phát triển hệ thống.</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A5CD21C-9E3D-BF36-3133-11C950EE6399}"/>
              </a:ext>
            </a:extLst>
          </p:cNvPr>
          <p:cNvPicPr>
            <a:picLocks noChangeAspect="1"/>
          </p:cNvPicPr>
          <p:nvPr/>
        </p:nvPicPr>
        <p:blipFill>
          <a:blip r:embed="rId5"/>
          <a:stretch>
            <a:fillRect/>
          </a:stretch>
        </p:blipFill>
        <p:spPr>
          <a:xfrm>
            <a:off x="657820" y="1385499"/>
            <a:ext cx="5791974" cy="4117780"/>
          </a:xfrm>
          <a:prstGeom prst="rect">
            <a:avLst/>
          </a:prstGeom>
        </p:spPr>
      </p:pic>
    </p:spTree>
    <p:extLst>
      <p:ext uri="{BB962C8B-B14F-4D97-AF65-F5344CB8AC3E}">
        <p14:creationId xmlns:p14="http://schemas.microsoft.com/office/powerpoint/2010/main" val="403518293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A72A-948B-4001-C70F-CAA096C2E5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93F116-149F-5B70-5FCB-B157C48967F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74E360C-98D5-E6A0-F62E-0554CE1F8BDA}"/>
              </a:ext>
            </a:extLst>
          </p:cNvPr>
          <p:cNvSpPr>
            <a:spLocks noGrp="1"/>
          </p:cNvSpPr>
          <p:nvPr>
            <p:ph type="sldNum" sz="quarter" idx="12"/>
          </p:nvPr>
        </p:nvSpPr>
        <p:spPr/>
        <p:txBody>
          <a:bodyPr/>
          <a:lstStyle/>
          <a:p>
            <a:pPr algn="ctr"/>
            <a:fld id="{00000000-1234-1234-1234-123412341234}" type="slidenum">
              <a:rPr lang="en-GB" smtClean="0"/>
              <a:pPr algn="ctr"/>
              <a:t>2</a:t>
            </a:fld>
            <a:endParaRPr lang="en-GB"/>
          </a:p>
        </p:txBody>
      </p:sp>
      <p:pic>
        <p:nvPicPr>
          <p:cNvPr id="8" name="Picture 7">
            <a:extLst>
              <a:ext uri="{FF2B5EF4-FFF2-40B4-BE49-F238E27FC236}">
                <a16:creationId xmlns:a16="http://schemas.microsoft.com/office/drawing/2014/main" id="{8396E35C-80E9-0F61-C03F-6C09B3D095D7}"/>
              </a:ext>
            </a:extLst>
          </p:cNvPr>
          <p:cNvPicPr>
            <a:picLocks noChangeAspect="1"/>
          </p:cNvPicPr>
          <p:nvPr/>
        </p:nvPicPr>
        <p:blipFill>
          <a:blip r:embed="rId2"/>
          <a:stretch>
            <a:fillRect/>
          </a:stretch>
        </p:blipFill>
        <p:spPr>
          <a:xfrm>
            <a:off x="0" y="403"/>
            <a:ext cx="12192000" cy="6857194"/>
          </a:xfrm>
          <a:prstGeom prst="rect">
            <a:avLst/>
          </a:prstGeom>
        </p:spPr>
      </p:pic>
    </p:spTree>
    <p:extLst>
      <p:ext uri="{BB962C8B-B14F-4D97-AF65-F5344CB8AC3E}">
        <p14:creationId xmlns:p14="http://schemas.microsoft.com/office/powerpoint/2010/main" val="1651478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7" name="Google Shape;107;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20</a:t>
            </a:fld>
            <a:endPar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endParaRPr>
          </a:p>
        </p:txBody>
      </p:sp>
      <p:sp>
        <p:nvSpPr>
          <p:cNvPr id="2" name="TextBox 1"/>
          <p:cNvSpPr txBox="1"/>
          <p:nvPr/>
        </p:nvSpPr>
        <p:spPr>
          <a:xfrm>
            <a:off x="3987610" y="3410093"/>
            <a:ext cx="184731"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0" name="9Slide.vn 8">
            <a:extLst>
              <a:ext uri="{FF2B5EF4-FFF2-40B4-BE49-F238E27FC236}">
                <a16:creationId xmlns:a16="http://schemas.microsoft.com/office/drawing/2014/main" id="{50A3A94C-6846-4DD8-9341-BB7470483E1B}"/>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5</a:t>
            </a:r>
            <a:r>
              <a:rPr kumimoji="0" lang="en-US"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KẾT LUẬN VÀ HƯỚNG PHÁT TRIỂN</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1" name="Picture 10">
            <a:extLst>
              <a:ext uri="{FF2B5EF4-FFF2-40B4-BE49-F238E27FC236}">
                <a16:creationId xmlns:a16="http://schemas.microsoft.com/office/drawing/2014/main" id="{6827EB0A-B167-44C7-82BE-591421FC9DE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2" name="TextBox 11">
            <a:extLst>
              <a:ext uri="{FF2B5EF4-FFF2-40B4-BE49-F238E27FC236}">
                <a16:creationId xmlns:a16="http://schemas.microsoft.com/office/drawing/2014/main" id="{3E449C82-D59B-4E38-947A-02ED9E9BD787}"/>
              </a:ext>
            </a:extLst>
          </p:cNvPr>
          <p:cNvSpPr txBox="1"/>
          <p:nvPr/>
        </p:nvSpPr>
        <p:spPr>
          <a:xfrm>
            <a:off x="647115" y="628381"/>
            <a:ext cx="11057206"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Times New Roman" panose="02020603050405020304" pitchFamily="18" charset="0"/>
                <a:cs typeface="Times New Roman" panose="02020603050405020304" pitchFamily="18" charset="0"/>
              </a:rPr>
              <a:t>5</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Kết</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quả</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đạt</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được</a:t>
            </a:r>
            <a:endPar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 name="TextBox 5">
            <a:extLst>
              <a:ext uri="{FF2B5EF4-FFF2-40B4-BE49-F238E27FC236}">
                <a16:creationId xmlns:a16="http://schemas.microsoft.com/office/drawing/2014/main" id="{CBFA0547-73EF-8945-1834-C40AC2B46EFE}"/>
              </a:ext>
            </a:extLst>
          </p:cNvPr>
          <p:cNvSpPr txBox="1"/>
          <p:nvPr/>
        </p:nvSpPr>
        <p:spPr>
          <a:xfrm>
            <a:off x="2001775" y="1300949"/>
            <a:ext cx="8014137" cy="4256102"/>
          </a:xfrm>
          <a:prstGeom prst="rect">
            <a:avLst/>
          </a:prstGeom>
          <a:noFill/>
        </p:spPr>
        <p:txBody>
          <a:bodyPr wrap="square">
            <a:spAutoFit/>
          </a:bodyPr>
          <a:lstStyle/>
          <a:p>
            <a:pPr marL="342900" marR="0" lvl="0" indent="-342900" algn="just">
              <a:lnSpc>
                <a:spcPct val="150000"/>
              </a:lnSpc>
              <a:spcBef>
                <a:spcPts val="0"/>
              </a:spcBef>
              <a:spcAft>
                <a:spcPts val="100"/>
              </a:spcAft>
              <a:buFont typeface="Symbol" panose="05050102010706020507" pitchFamily="18" charset="2"/>
              <a:buChar char=""/>
            </a:pPr>
            <a:r>
              <a:rPr lang="en-US" sz="2000" dirty="0" err="1">
                <a:effectLst/>
                <a:latin typeface="Times New Roman" panose="02020603050405020304" pitchFamily="18" charset="0"/>
                <a:ea typeface="Times New Roman" panose="02020603050405020304" pitchFamily="18" charset="0"/>
              </a:rPr>
              <a:t>Tập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hợp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dữ</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liệu</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về</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tổn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thương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phổi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từ</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nguồn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dữ</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liệu</a:t>
            </a:r>
            <a:r>
              <a:rPr lang="en-US" sz="2000" dirty="0">
                <a:effectLst/>
                <a:latin typeface="Times New Roman" panose="02020603050405020304" pitchFamily="18" charset="0"/>
                <a:ea typeface="Times New Roman" panose="02020603050405020304" pitchFamily="18" charset="0"/>
              </a:rPr>
              <a:t> Kaggle </a:t>
            </a:r>
          </a:p>
          <a:p>
            <a:pPr marL="342900" marR="0" lvl="0" indent="-342900" algn="just">
              <a:lnSpc>
                <a:spcPct val="150000"/>
              </a:lnSpc>
              <a:spcBef>
                <a:spcPts val="0"/>
              </a:spcBef>
              <a:spcAft>
                <a:spcPts val="100"/>
              </a:spcAft>
              <a:buFont typeface="Symbol" panose="05050102010706020507" pitchFamily="18" charset="2"/>
              <a:buChar char=""/>
            </a:pPr>
            <a:r>
              <a:rPr lang="en-US" sz="2000" dirty="0" err="1">
                <a:effectLst/>
                <a:latin typeface="Times New Roman" panose="02020603050405020304" pitchFamily="18" charset="0"/>
                <a:ea typeface="Times New Roman" panose="02020603050405020304" pitchFamily="18" charset="0"/>
              </a:rPr>
              <a:t>Tiến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tiền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xử</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lý</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ảnh</a:t>
            </a:r>
            <a:r>
              <a:rPr lang="en-US" sz="20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0"/>
              </a:spcBef>
              <a:spcAft>
                <a:spcPts val="100"/>
              </a:spcAft>
              <a:buFont typeface="Symbol" panose="05050102010706020507" pitchFamily="18" charset="2"/>
              <a:buChar char=""/>
            </a:pPr>
            <a:r>
              <a:rPr lang="en-US" sz="2000" dirty="0" err="1">
                <a:effectLst/>
                <a:latin typeface="Times New Roman" panose="02020603050405020304" pitchFamily="18" charset="0"/>
                <a:ea typeface="Times New Roman" panose="02020603050405020304" pitchFamily="18" charset="0"/>
              </a:rPr>
              <a:t>Tiến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cài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đặt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sử</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môi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trường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thư</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viên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để</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tiến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hành</a:t>
            </a:r>
            <a:r>
              <a:rPr lang="en-US" sz="2000" dirty="0">
                <a:effectLst/>
                <a:latin typeface="Times New Roman" panose="02020603050405020304" pitchFamily="18" charset="0"/>
                <a:ea typeface="Times New Roman" panose="02020603050405020304" pitchFamily="18" charset="0"/>
              </a:rPr>
              <a:t> train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test </a:t>
            </a:r>
            <a:r>
              <a:rPr lang="en-US" sz="2000" dirty="0" err="1">
                <a:effectLst/>
                <a:latin typeface="Times New Roman" panose="02020603050405020304" pitchFamily="18" charset="0"/>
                <a:ea typeface="Times New Roman" panose="02020603050405020304" pitchFamily="18" charset="0"/>
              </a:rPr>
              <a:t>dữ</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liệu</a:t>
            </a:r>
            <a:r>
              <a:rPr lang="en-US" sz="2000" dirty="0">
                <a:effectLst/>
                <a:latin typeface="Times New Roman" panose="02020603050405020304" pitchFamily="18" charset="0"/>
                <a:ea typeface="Times New Roman" panose="02020603050405020304" pitchFamily="18" charset="0"/>
              </a:rPr>
              <a:t>.  </a:t>
            </a:r>
          </a:p>
          <a:p>
            <a:pPr marL="342900" marR="0" lvl="0" indent="-342900" algn="just">
              <a:lnSpc>
                <a:spcPct val="150000"/>
              </a:lnSpc>
              <a:spcBef>
                <a:spcPts val="0"/>
              </a:spcBef>
              <a:spcAft>
                <a:spcPts val="100"/>
              </a:spcAft>
              <a:buFont typeface="Symbol" panose="05050102010706020507" pitchFamily="18" charset="2"/>
              <a:buChar char=""/>
            </a:pPr>
            <a:r>
              <a:rPr lang="en-US" sz="2000" dirty="0" err="1">
                <a:effectLst/>
                <a:latin typeface="Times New Roman" panose="02020603050405020304" pitchFamily="18" charset="0"/>
                <a:ea typeface="Times New Roman" panose="02020603050405020304" pitchFamily="18" charset="0"/>
              </a:rPr>
              <a:t>Thực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hiện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mạng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rút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trích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đặc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trưng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cũng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như</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phân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vùng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phân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lớp</a:t>
            </a:r>
            <a:r>
              <a:rPr lang="en-US" sz="20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0"/>
              </a:spcBef>
              <a:spcAft>
                <a:spcPts val="1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Cung </a:t>
            </a:r>
            <a:r>
              <a:rPr lang="en-US" sz="2000" dirty="0" err="1">
                <a:effectLst/>
                <a:latin typeface="Times New Roman" panose="02020603050405020304" pitchFamily="18" charset="0"/>
                <a:ea typeface="Times New Roman" panose="02020603050405020304" pitchFamily="18" charset="0"/>
              </a:rPr>
              <a:t>cấp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kết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quả</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thực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nghiệm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đánh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giá</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mô</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hình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Densenet</a:t>
            </a:r>
            <a:r>
              <a:rPr lang="en-US" sz="2000" dirty="0">
                <a:effectLst/>
                <a:latin typeface="Times New Roman" panose="02020603050405020304" pitchFamily="18" charset="0"/>
                <a:ea typeface="Times New Roman" panose="02020603050405020304" pitchFamily="18" charset="0"/>
              </a:rPr>
              <a:t>, Resnet50, VGG</a:t>
            </a:r>
            <a:r>
              <a:rPr lang="vi-VN" sz="2000" dirty="0">
                <a:effectLst/>
                <a:latin typeface="Times New Roman" panose="02020603050405020304" pitchFamily="18" charset="0"/>
                <a:ea typeface="Times New Roman" panose="02020603050405020304" pitchFamily="18" charset="0"/>
              </a:rPr>
              <a:t>19</a:t>
            </a:r>
            <a:r>
              <a:rPr lang="en-US" sz="2000" dirty="0">
                <a:effectLst/>
                <a:latin typeface="Times New Roman" panose="02020603050405020304" pitchFamily="18" charset="0"/>
                <a:ea typeface="Times New Roman" panose="02020603050405020304" pitchFamily="18" charset="0"/>
              </a:rPr>
              <a:t>, Resnet50-Unet, VGG</a:t>
            </a:r>
            <a:r>
              <a:rPr lang="vi-VN" sz="2000" dirty="0">
                <a:effectLst/>
                <a:latin typeface="Times New Roman" panose="02020603050405020304" pitchFamily="18" charset="0"/>
                <a:ea typeface="Times New Roman" panose="02020603050405020304" pitchFamily="18" charset="0"/>
              </a:rPr>
              <a:t>19</a:t>
            </a:r>
            <a:r>
              <a:rPr lang="en-US" sz="2000" dirty="0">
                <a:effectLst/>
                <a:latin typeface="Times New Roman" panose="02020603050405020304" pitchFamily="18" charset="0"/>
                <a:ea typeface="Times New Roman" panose="02020603050405020304" pitchFamily="18" charset="0"/>
              </a:rPr>
              <a:t>-</a:t>
            </a:r>
            <a:r>
              <a:rPr lang="en-US" sz="2000" dirty="0" err="1">
                <a:effectLst/>
                <a:latin typeface="Times New Roman" panose="02020603050405020304" pitchFamily="18" charset="0"/>
                <a:ea typeface="Times New Roman" panose="02020603050405020304" pitchFamily="18" charset="0"/>
              </a:rPr>
              <a:t>Unet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Densenet-Unet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độ</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chính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xác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độ</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mất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thời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gian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huấn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luyện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mô</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hình</a:t>
            </a:r>
            <a:r>
              <a:rPr lang="en-US" sz="2000" dirty="0">
                <a:effectLst/>
                <a:latin typeface="Times New Roman" panose="02020603050405020304" pitchFamily="18" charset="0"/>
                <a:ea typeface="Times New Roman" panose="02020603050405020304" pitchFamily="18" charset="0"/>
              </a:rPr>
              <a:t>.</a:t>
            </a:r>
          </a:p>
          <a:p>
            <a:pPr marL="342900" marR="0" lvl="0" indent="-342900" algn="just">
              <a:lnSpc>
                <a:spcPct val="150000"/>
              </a:lnSpc>
              <a:spcBef>
                <a:spcPts val="0"/>
              </a:spcBef>
              <a:spcAft>
                <a:spcPts val="10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So </a:t>
            </a:r>
            <a:r>
              <a:rPr lang="en-US" sz="2000" dirty="0" err="1">
                <a:effectLst/>
                <a:latin typeface="Times New Roman" panose="02020603050405020304" pitchFamily="18" charset="0"/>
                <a:ea typeface="Times New Roman" panose="02020603050405020304" pitchFamily="18" charset="0"/>
              </a:rPr>
              <a:t>sánh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đánh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giá</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mô</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hình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mạng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trong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quá</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trình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thực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hiện</a:t>
            </a:r>
            <a:r>
              <a:rPr lang="en-US" sz="20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241427132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7" name="Google Shape;107;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21</a:t>
            </a:fld>
            <a:endPar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endParaRPr>
          </a:p>
        </p:txBody>
      </p:sp>
      <p:sp>
        <p:nvSpPr>
          <p:cNvPr id="2" name="TextBox 1"/>
          <p:cNvSpPr txBox="1"/>
          <p:nvPr/>
        </p:nvSpPr>
        <p:spPr>
          <a:xfrm>
            <a:off x="3987610" y="3410093"/>
            <a:ext cx="184731"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0" name="9Slide.vn 8">
            <a:extLst>
              <a:ext uri="{FF2B5EF4-FFF2-40B4-BE49-F238E27FC236}">
                <a16:creationId xmlns:a16="http://schemas.microsoft.com/office/drawing/2014/main" id="{50A3A94C-6846-4DD8-9341-BB7470483E1B}"/>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5</a:t>
            </a:r>
            <a:r>
              <a:rPr kumimoji="0" lang="en-US"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KẾT LUẬN VÀ HƯỚNG PHÁT TRIỂN</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1" name="Picture 10">
            <a:extLst>
              <a:ext uri="{FF2B5EF4-FFF2-40B4-BE49-F238E27FC236}">
                <a16:creationId xmlns:a16="http://schemas.microsoft.com/office/drawing/2014/main" id="{6827EB0A-B167-44C7-82BE-591421FC9DE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2" name="TextBox 11">
            <a:extLst>
              <a:ext uri="{FF2B5EF4-FFF2-40B4-BE49-F238E27FC236}">
                <a16:creationId xmlns:a16="http://schemas.microsoft.com/office/drawing/2014/main" id="{3E449C82-D59B-4E38-947A-02ED9E9BD787}"/>
              </a:ext>
            </a:extLst>
          </p:cNvPr>
          <p:cNvSpPr txBox="1"/>
          <p:nvPr/>
        </p:nvSpPr>
        <p:spPr>
          <a:xfrm>
            <a:off x="647115" y="628381"/>
            <a:ext cx="11057206"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Times New Roman" panose="02020603050405020304" pitchFamily="18" charset="0"/>
                <a:cs typeface="Times New Roman" panose="02020603050405020304" pitchFamily="18" charset="0"/>
              </a:rPr>
              <a:t>5</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Hạn</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chế</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đề</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tài</a:t>
            </a:r>
            <a:endPar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 name="TextBox 5">
            <a:extLst>
              <a:ext uri="{FF2B5EF4-FFF2-40B4-BE49-F238E27FC236}">
                <a16:creationId xmlns:a16="http://schemas.microsoft.com/office/drawing/2014/main" id="{CBFA0547-73EF-8945-1834-C40AC2B46EFE}"/>
              </a:ext>
            </a:extLst>
          </p:cNvPr>
          <p:cNvSpPr txBox="1"/>
          <p:nvPr/>
        </p:nvSpPr>
        <p:spPr>
          <a:xfrm>
            <a:off x="1707931" y="1503678"/>
            <a:ext cx="8014137" cy="2625847"/>
          </a:xfrm>
          <a:prstGeom prst="rect">
            <a:avLst/>
          </a:prstGeom>
          <a:noFill/>
        </p:spPr>
        <p:txBody>
          <a:bodyPr wrap="square">
            <a:spAutoFit/>
          </a:bodyPr>
          <a:lstStyle/>
          <a:p>
            <a:pPr algn="just">
              <a:lnSpc>
                <a:spcPct val="150000"/>
              </a:lnSpc>
              <a:spcAft>
                <a:spcPts val="100"/>
              </a:spcAft>
            </a:pPr>
            <a:r>
              <a:rPr lang="en-US" sz="2400" dirty="0">
                <a:effectLst/>
                <a:latin typeface="Arial" panose="020B0604020202020204" pitchFamily="34" charset="0"/>
                <a:ea typeface="Times New Roman" panose="02020603050405020304" pitchFamily="18" charset="0"/>
                <a:cs typeface="Arial" panose="020B0604020202020204" pitchFamily="34"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đạt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800" b="1"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gặp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p>
          <a:p>
            <a:pPr marL="914400" lvl="1" indent="-457200" algn="just">
              <a:lnSpc>
                <a:spcPct val="150000"/>
              </a:lnSpc>
              <a:spcAft>
                <a:spcPts val="100"/>
              </a:spcAft>
              <a:buFont typeface="Arial" panose="020B0604020202020204" pitchFamily="34" charset="0"/>
              <a:buChar char="•"/>
            </a:pP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Chưa</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liệu</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pPr marL="914400" lvl="1" indent="-457200" algn="just">
              <a:lnSpc>
                <a:spcPct val="150000"/>
              </a:lnSpc>
              <a:spcAft>
                <a:spcPts val="100"/>
              </a:spcAft>
              <a:buFont typeface="Arial" panose="020B0604020202020204" pitchFamily="34" charset="0"/>
              <a:buChar char="•"/>
            </a:pP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Chưa</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chạy</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thử</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mạng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khác</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94720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7" name="Google Shape;107;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rPr>
              <a:pPr marL="0" marR="0" lvl="0" indent="0" algn="ctr" defTabSz="1219170" rtl="0" eaLnBrk="1" fontAlgn="auto" latinLnBrk="0" hangingPunct="1">
                <a:lnSpc>
                  <a:spcPct val="100000"/>
                </a:lnSpc>
                <a:spcBef>
                  <a:spcPts val="0"/>
                </a:spcBef>
                <a:spcAft>
                  <a:spcPts val="0"/>
                </a:spcAft>
                <a:buClr>
                  <a:srgbClr val="000000"/>
                </a:buClr>
                <a:buSzTx/>
                <a:buFontTx/>
                <a:buNone/>
                <a:tabLst/>
                <a:defRPr/>
              </a:pPr>
              <a:t>22</a:t>
            </a:fld>
            <a:endParaRPr kumimoji="0" lang="en-GB" sz="1200" b="0" i="0" u="none" strike="noStrike" kern="0" cap="none" spc="0" normalizeH="0" baseline="0" noProof="0">
              <a:ln>
                <a:noFill/>
              </a:ln>
              <a:solidFill>
                <a:prstClr val="black">
                  <a:tint val="75000"/>
                </a:prstClr>
              </a:solidFill>
              <a:effectLst/>
              <a:uLnTx/>
              <a:uFillTx/>
              <a:latin typeface="Arial" panose="020B0604020202020204"/>
              <a:ea typeface="+mn-ea"/>
              <a:cs typeface="Arial" panose="020B0604020202020204"/>
              <a:sym typeface="Arial" panose="020B0604020202020204"/>
            </a:endParaRPr>
          </a:p>
        </p:txBody>
      </p:sp>
      <p:sp>
        <p:nvSpPr>
          <p:cNvPr id="2" name="TextBox 1"/>
          <p:cNvSpPr txBox="1"/>
          <p:nvPr/>
        </p:nvSpPr>
        <p:spPr>
          <a:xfrm>
            <a:off x="3987610" y="3410093"/>
            <a:ext cx="184731"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srgbClr val="000000"/>
              </a:solidFill>
              <a:effectLst/>
              <a:uLnTx/>
              <a:uFillTx/>
              <a:latin typeface="Arial" panose="020B0604020202020204"/>
              <a:ea typeface="+mn-ea"/>
              <a:cs typeface="Arial" panose="020B0604020202020204"/>
              <a:sym typeface="Arial" panose="020B0604020202020204"/>
            </a:endParaRPr>
          </a:p>
        </p:txBody>
      </p:sp>
      <p:sp>
        <p:nvSpPr>
          <p:cNvPr id="10" name="9Slide.vn 8">
            <a:extLst>
              <a:ext uri="{FF2B5EF4-FFF2-40B4-BE49-F238E27FC236}">
                <a16:creationId xmlns:a16="http://schemas.microsoft.com/office/drawing/2014/main" id="{50A3A94C-6846-4DD8-9341-BB7470483E1B}"/>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5</a:t>
            </a:r>
            <a:r>
              <a:rPr kumimoji="0" lang="en-US"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KẾT LUẬN VÀ HƯỚNG PHÁT TRIỂN</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1" name="Picture 10">
            <a:extLst>
              <a:ext uri="{FF2B5EF4-FFF2-40B4-BE49-F238E27FC236}">
                <a16:creationId xmlns:a16="http://schemas.microsoft.com/office/drawing/2014/main" id="{6827EB0A-B167-44C7-82BE-591421FC9DE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2" name="TextBox 11">
            <a:extLst>
              <a:ext uri="{FF2B5EF4-FFF2-40B4-BE49-F238E27FC236}">
                <a16:creationId xmlns:a16="http://schemas.microsoft.com/office/drawing/2014/main" id="{3E449C82-D59B-4E38-947A-02ED9E9BD787}"/>
              </a:ext>
            </a:extLst>
          </p:cNvPr>
          <p:cNvSpPr txBox="1"/>
          <p:nvPr/>
        </p:nvSpPr>
        <p:spPr>
          <a:xfrm>
            <a:off x="647115" y="628381"/>
            <a:ext cx="11057206"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Times New Roman" panose="02020603050405020304" pitchFamily="18" charset="0"/>
                <a:cs typeface="Times New Roman" panose="02020603050405020304" pitchFamily="18" charset="0"/>
              </a:rPr>
              <a:t>5</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Hướng</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phát</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triển</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đề</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tài</a:t>
            </a:r>
            <a:endPar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 name="TextBox 5">
            <a:extLst>
              <a:ext uri="{FF2B5EF4-FFF2-40B4-BE49-F238E27FC236}">
                <a16:creationId xmlns:a16="http://schemas.microsoft.com/office/drawing/2014/main" id="{CBFA0547-73EF-8945-1834-C40AC2B46EFE}"/>
              </a:ext>
            </a:extLst>
          </p:cNvPr>
          <p:cNvSpPr txBox="1"/>
          <p:nvPr/>
        </p:nvSpPr>
        <p:spPr>
          <a:xfrm>
            <a:off x="1376855" y="1733999"/>
            <a:ext cx="10005847" cy="3375604"/>
          </a:xfrm>
          <a:prstGeom prst="rect">
            <a:avLst/>
          </a:prstGeom>
          <a:noFill/>
        </p:spPr>
        <p:txBody>
          <a:bodyPr wrap="square">
            <a:spAutoFit/>
          </a:bodyPr>
          <a:lstStyle/>
          <a:p>
            <a:pPr algn="just">
              <a:lnSpc>
                <a:spcPct val="150000"/>
              </a:lnSpc>
              <a:spcAft>
                <a:spcPts val="1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Sau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tôi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dần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thập</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xem</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cải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Sử dụng huấn luyện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mô hình song song trong m</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ôi</a:t>
            </a: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 trường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Apache</a:t>
            </a: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 Spark để cải thiện thời gian huấn luyện mô hình.</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
              </a:spcAft>
            </a:pPr>
            <a:endParaRPr lang="en-US" sz="2400" dirty="0">
              <a:latin typeface="Times New Roman" panose="02020603050405020304" pitchFamily="18"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42955812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3D8327-4A7A-4D7D-AD34-6ED9FF06A68A}"/>
              </a:ext>
            </a:extLst>
          </p:cNvPr>
          <p:cNvSpPr>
            <a:spLocks noGrp="1"/>
          </p:cNvSpPr>
          <p:nvPr>
            <p:ph type="sldNum" sz="quarter" idx="12"/>
          </p:nvPr>
        </p:nvSpPr>
        <p:spPr/>
        <p:txBody>
          <a:bodyPr/>
          <a:lstStyle/>
          <a:p>
            <a:pPr algn="ctr"/>
            <a:fld id="{00000000-1234-1234-1234-123412341234}" type="slidenum">
              <a:rPr lang="en-GB" smtClean="0"/>
              <a:pPr algn="ctr"/>
              <a:t>23</a:t>
            </a:fld>
            <a:endParaRPr lang="en-GB"/>
          </a:p>
        </p:txBody>
      </p:sp>
      <p:pic>
        <p:nvPicPr>
          <p:cNvPr id="4098" name="Picture 2" descr="Hình ảnh cảm ơn thầy cô đã lắng nghe để chèn vào Slide PowerPoint">
            <a:extLst>
              <a:ext uri="{FF2B5EF4-FFF2-40B4-BE49-F238E27FC236}">
                <a16:creationId xmlns:a16="http://schemas.microsoft.com/office/drawing/2014/main" id="{C02535AE-BA2B-4905-9CE3-642961B1A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356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744489-126A-E70D-9584-62FABAAC8CC1}"/>
              </a:ext>
            </a:extLst>
          </p:cNvPr>
          <p:cNvSpPr txBox="1"/>
          <p:nvPr/>
        </p:nvSpPr>
        <p:spPr>
          <a:xfrm>
            <a:off x="3602093" y="1379844"/>
            <a:ext cx="5346400" cy="1133965"/>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Roboto" panose="02000000000000000000" pitchFamily="2" charset="0"/>
                <a:cs typeface="Times New Roman" panose="02020603050405020304" pitchFamily="18" charset="0"/>
              </a:rPr>
              <a:t>KHÓA LUẬN TỐT NGHIỆP</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Roboto" panose="02000000000000000000" pitchFamily="2" charset="0"/>
                <a:cs typeface="Times New Roman" panose="02020603050405020304" pitchFamily="18" charset="0"/>
              </a:rPr>
              <a:t>ĐẠI HỌC CÔNG NGHỆ THÔNG TIN</a:t>
            </a:r>
            <a:endParaRPr kumimoji="0" lang="vi-VN" sz="2400" b="1" i="0" u="none" strike="noStrike" kern="1200" cap="none" spc="0" normalizeH="0" baseline="0" noProof="0" dirty="0">
              <a:ln>
                <a:noFill/>
              </a:ln>
              <a:solidFill>
                <a:srgbClr val="0070C0"/>
              </a:solidFill>
              <a:effectLst/>
              <a:uLnTx/>
              <a:uFillTx/>
              <a:latin typeface="Times New Roman" panose="02020603050405020304" pitchFamily="18" charset="0"/>
              <a:ea typeface="Roboto" panose="02000000000000000000" pitchFamily="2" charset="0"/>
              <a:cs typeface="Times New Roman" panose="02020603050405020304" pitchFamily="18" charset="0"/>
            </a:endParaRPr>
          </a:p>
        </p:txBody>
      </p:sp>
      <p:pic>
        <p:nvPicPr>
          <p:cNvPr id="6" name="Picture 5">
            <a:extLst>
              <a:ext uri="{FF2B5EF4-FFF2-40B4-BE49-F238E27FC236}">
                <a16:creationId xmlns:a16="http://schemas.microsoft.com/office/drawing/2014/main" id="{CB2071A0-95D9-B943-6212-F9B1CF8594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1929887" y="764194"/>
            <a:ext cx="1022154" cy="1022154"/>
          </a:xfrm>
          <a:prstGeom prst="rect">
            <a:avLst/>
          </a:prstGeom>
        </p:spPr>
      </p:pic>
      <p:sp>
        <p:nvSpPr>
          <p:cNvPr id="8" name="TextBox 7">
            <a:extLst>
              <a:ext uri="{FF2B5EF4-FFF2-40B4-BE49-F238E27FC236}">
                <a16:creationId xmlns:a16="http://schemas.microsoft.com/office/drawing/2014/main" id="{3234737D-FDBB-5348-97C5-38848061EAE4}"/>
              </a:ext>
            </a:extLst>
          </p:cNvPr>
          <p:cNvSpPr txBox="1"/>
          <p:nvPr/>
        </p:nvSpPr>
        <p:spPr>
          <a:xfrm>
            <a:off x="1178858" y="2550661"/>
            <a:ext cx="10192869" cy="1320361"/>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100"/>
              </a:spcAft>
              <a:buClrTx/>
              <a:buSzTx/>
              <a:buFontTx/>
              <a:buNone/>
              <a:tabLst/>
              <a:defRPr/>
            </a:pP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Ứng</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dụng</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mô</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hình</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mạng</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U-NET </a:t>
            </a:r>
          </a:p>
          <a:p>
            <a:pPr marL="0" marR="0" lvl="0" indent="0" algn="ctr" defTabSz="914400" rtl="0" eaLnBrk="1" fontAlgn="auto" latinLnBrk="0" hangingPunct="1">
              <a:lnSpc>
                <a:spcPct val="150000"/>
              </a:lnSpc>
              <a:spcBef>
                <a:spcPts val="0"/>
              </a:spcBef>
              <a:spcAft>
                <a:spcPts val="100"/>
              </a:spcAft>
              <a:buClrTx/>
              <a:buSzTx/>
              <a:buFontTx/>
              <a:buNone/>
              <a:tabLst/>
              <a:defRPr/>
            </a:pP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trong</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phân</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đoạn</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khối</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u </a:t>
            </a: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não</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trên</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ảnh</a:t>
            </a:r>
            <a:r>
              <a:rPr kumimoji="0" lang="en-US" sz="2800" b="1" i="0" u="none" strike="noStrike" kern="1200" cap="none" spc="0" normalizeH="0" baseline="0" noProof="0" dirty="0">
                <a:ln>
                  <a:noFill/>
                </a:ln>
                <a:solidFill>
                  <a:srgbClr val="FF0000"/>
                </a:solidFill>
                <a:effectLst>
                  <a:outerShdw blurRad="69850" dist="43180" dir="5400000" sx="0" sy="0">
                    <a:srgbClr val="000000">
                      <a:alpha val="65000"/>
                    </a:srgbClr>
                  </a:outerShdw>
                </a:effectLst>
                <a:uLnTx/>
                <a:uFillTx/>
                <a:latin typeface="Times New Roman" panose="02020603050405020304" pitchFamily="18" charset="0"/>
                <a:ea typeface="Roboto" panose="02000000000000000000" pitchFamily="2" charset="0"/>
                <a:cs typeface="Times New Roman" panose="02020603050405020304" pitchFamily="18" charset="0"/>
              </a:rPr>
              <a:t> CT/MRI</a:t>
            </a:r>
          </a:p>
        </p:txBody>
      </p:sp>
      <p:sp>
        <p:nvSpPr>
          <p:cNvPr id="9" name="TextBox 8">
            <a:extLst>
              <a:ext uri="{FF2B5EF4-FFF2-40B4-BE49-F238E27FC236}">
                <a16:creationId xmlns:a16="http://schemas.microsoft.com/office/drawing/2014/main" id="{C37CFE92-7F4F-C576-0738-A3E3531DA5D5}"/>
              </a:ext>
            </a:extLst>
          </p:cNvPr>
          <p:cNvSpPr txBox="1"/>
          <p:nvPr/>
        </p:nvSpPr>
        <p:spPr>
          <a:xfrm>
            <a:off x="3472862" y="3974089"/>
            <a:ext cx="5604868" cy="498663"/>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Roboto" panose="02000000000000000000" pitchFamily="2" charset="0"/>
                <a:cs typeface="Times New Roman" panose="02020603050405020304" pitchFamily="18" charset="0"/>
              </a:rPr>
              <a:t>CÁN BỘ HƯỚNG DẪN: TS. PHAN ANH CANG</a:t>
            </a:r>
            <a:endParaRPr kumimoji="0" lang="vi-VN" sz="2000" b="1" i="0" u="none" strike="noStrike" kern="1200" cap="none" spc="0" normalizeH="0" baseline="0" noProof="0" dirty="0">
              <a:ln>
                <a:noFill/>
              </a:ln>
              <a:solidFill>
                <a:prstClr val="black"/>
              </a:solidFill>
              <a:effectLst/>
              <a:uLnTx/>
              <a:uFillTx/>
              <a:latin typeface="Times New Roman" panose="02020603050405020304" pitchFamily="18" charset="0"/>
              <a:ea typeface="Roboto" panose="02000000000000000000" pitchFamily="2" charset="0"/>
              <a:cs typeface="Times New Roman" panose="02020603050405020304" pitchFamily="18" charset="0"/>
            </a:endParaRPr>
          </a:p>
        </p:txBody>
      </p:sp>
      <p:sp>
        <p:nvSpPr>
          <p:cNvPr id="10" name="TextBox 9">
            <a:extLst>
              <a:ext uri="{FF2B5EF4-FFF2-40B4-BE49-F238E27FC236}">
                <a16:creationId xmlns:a16="http://schemas.microsoft.com/office/drawing/2014/main" id="{56F5671B-CEDA-50E3-FCA2-4DA1010FCA04}"/>
              </a:ext>
            </a:extLst>
          </p:cNvPr>
          <p:cNvSpPr txBox="1"/>
          <p:nvPr/>
        </p:nvSpPr>
        <p:spPr>
          <a:xfrm>
            <a:off x="4420667" y="4476791"/>
            <a:ext cx="3745129" cy="498663"/>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Roboto" panose="02000000000000000000" pitchFamily="2" charset="0"/>
                <a:cs typeface="Times New Roman" panose="02020603050405020304" pitchFamily="18" charset="0"/>
              </a:rPr>
              <a:t>SINH VIÊN: </a:t>
            </a:r>
            <a:r>
              <a:rPr kumimoji="0" lang="vi-VN" sz="2000" b="1" i="0" u="none" strike="noStrike" kern="1200" cap="none" spc="0" normalizeH="0" baseline="0" noProof="0" dirty="0">
                <a:ln>
                  <a:noFill/>
                </a:ln>
                <a:solidFill>
                  <a:prstClr val="black"/>
                </a:solidFill>
                <a:effectLst/>
                <a:uLnTx/>
                <a:uFillTx/>
                <a:latin typeface="Times New Roman" panose="02020603050405020304" pitchFamily="18" charset="0"/>
                <a:ea typeface="Roboto" panose="02000000000000000000" pitchFamily="2" charset="0"/>
                <a:cs typeface="Times New Roman" panose="02020603050405020304" pitchFamily="18" charset="0"/>
              </a:rPr>
              <a:t>LÊ QUANG HIẾU</a:t>
            </a:r>
          </a:p>
        </p:txBody>
      </p:sp>
      <p:sp>
        <p:nvSpPr>
          <p:cNvPr id="11" name="TextBox 10">
            <a:extLst>
              <a:ext uri="{FF2B5EF4-FFF2-40B4-BE49-F238E27FC236}">
                <a16:creationId xmlns:a16="http://schemas.microsoft.com/office/drawing/2014/main" id="{2A3D0CB3-7A5F-7CF8-19F9-AE3F14FD5B9F}"/>
              </a:ext>
            </a:extLst>
          </p:cNvPr>
          <p:cNvSpPr txBox="1"/>
          <p:nvPr/>
        </p:nvSpPr>
        <p:spPr>
          <a:xfrm>
            <a:off x="4514940" y="4979493"/>
            <a:ext cx="3586431" cy="498663"/>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Roboto" panose="02000000000000000000" pitchFamily="2" charset="0"/>
                <a:cs typeface="Times New Roman" panose="02020603050405020304" pitchFamily="18" charset="0"/>
              </a:rPr>
              <a:t>MÃ SỐ SINH VIÊN: </a:t>
            </a:r>
            <a:r>
              <a:rPr kumimoji="0" lang="vi-VN" sz="2000" b="1" i="0" u="none" strike="noStrike" kern="1200" cap="none" spc="0" normalizeH="0" baseline="0" noProof="0" dirty="0">
                <a:ln>
                  <a:noFill/>
                </a:ln>
                <a:solidFill>
                  <a:prstClr val="black"/>
                </a:solidFill>
                <a:effectLst/>
                <a:uLnTx/>
                <a:uFillTx/>
                <a:latin typeface="Times New Roman" panose="02020603050405020304" pitchFamily="18" charset="0"/>
                <a:ea typeface="Roboto" panose="02000000000000000000" pitchFamily="2" charset="0"/>
                <a:cs typeface="Times New Roman" panose="02020603050405020304" pitchFamily="18" charset="0"/>
              </a:rPr>
              <a:t>19004059</a:t>
            </a:r>
          </a:p>
        </p:txBody>
      </p:sp>
      <p:sp>
        <p:nvSpPr>
          <p:cNvPr id="12" name="TextBox 11">
            <a:extLst>
              <a:ext uri="{FF2B5EF4-FFF2-40B4-BE49-F238E27FC236}">
                <a16:creationId xmlns:a16="http://schemas.microsoft.com/office/drawing/2014/main" id="{13AA63A5-3D85-2FF6-ED44-A2DA7D7678C1}"/>
              </a:ext>
            </a:extLst>
          </p:cNvPr>
          <p:cNvSpPr txBox="1"/>
          <p:nvPr/>
        </p:nvSpPr>
        <p:spPr>
          <a:xfrm>
            <a:off x="5231578" y="5586808"/>
            <a:ext cx="2087431" cy="498663"/>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Roboto" panose="02000000000000000000" pitchFamily="2" charset="0"/>
                <a:cs typeface="Times New Roman" panose="02020603050405020304" pitchFamily="18" charset="0"/>
              </a:rPr>
              <a:t>Vĩnh</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Roboto" panose="02000000000000000000" pitchFamily="2" charset="0"/>
                <a:cs typeface="Times New Roman" panose="02020603050405020304" pitchFamily="18" charset="0"/>
              </a:rPr>
              <a:t> Long - </a:t>
            </a:r>
            <a:r>
              <a:rPr kumimoji="0" lang="vi-VN" sz="2000" b="1" i="0" u="none" strike="noStrike" kern="1200" cap="none" spc="0" normalizeH="0" baseline="0" noProof="0" dirty="0">
                <a:ln>
                  <a:noFill/>
                </a:ln>
                <a:solidFill>
                  <a:prstClr val="black"/>
                </a:solidFill>
                <a:effectLst/>
                <a:uLnTx/>
                <a:uFillTx/>
                <a:latin typeface="Times New Roman" panose="02020603050405020304" pitchFamily="18" charset="0"/>
                <a:ea typeface="Roboto" panose="02000000000000000000" pitchFamily="2" charset="0"/>
                <a:cs typeface="Times New Roman" panose="02020603050405020304" pitchFamily="18" charset="0"/>
              </a:rPr>
              <a:t>2023</a:t>
            </a:r>
          </a:p>
        </p:txBody>
      </p:sp>
      <p:grpSp>
        <p:nvGrpSpPr>
          <p:cNvPr id="15" name="Group 14">
            <a:extLst>
              <a:ext uri="{FF2B5EF4-FFF2-40B4-BE49-F238E27FC236}">
                <a16:creationId xmlns:a16="http://schemas.microsoft.com/office/drawing/2014/main" id="{A58FC6A3-49FE-8844-7864-CDC36D7350CE}"/>
              </a:ext>
            </a:extLst>
          </p:cNvPr>
          <p:cNvGrpSpPr/>
          <p:nvPr/>
        </p:nvGrpSpPr>
        <p:grpSpPr>
          <a:xfrm>
            <a:off x="861848" y="5549407"/>
            <a:ext cx="10542741" cy="573463"/>
            <a:chOff x="8068505" y="3887391"/>
            <a:chExt cx="3044965" cy="701783"/>
          </a:xfrm>
        </p:grpSpPr>
        <p:grpSp>
          <p:nvGrpSpPr>
            <p:cNvPr id="16" name="Group 15">
              <a:extLst>
                <a:ext uri="{FF2B5EF4-FFF2-40B4-BE49-F238E27FC236}">
                  <a16:creationId xmlns:a16="http://schemas.microsoft.com/office/drawing/2014/main" id="{2A6DB48D-52DF-4E74-0999-0A2B0C42A2EA}"/>
                </a:ext>
              </a:extLst>
            </p:cNvPr>
            <p:cNvGrpSpPr/>
            <p:nvPr/>
          </p:nvGrpSpPr>
          <p:grpSpPr>
            <a:xfrm>
              <a:off x="8068505" y="3887391"/>
              <a:ext cx="255975" cy="263695"/>
              <a:chOff x="8380809" y="3887391"/>
              <a:chExt cx="520096" cy="535781"/>
            </a:xfrm>
          </p:grpSpPr>
          <p:sp>
            <p:nvSpPr>
              <p:cNvPr id="22" name="Right Triangle 21">
                <a:extLst>
                  <a:ext uri="{FF2B5EF4-FFF2-40B4-BE49-F238E27FC236}">
                    <a16:creationId xmlns:a16="http://schemas.microsoft.com/office/drawing/2014/main" id="{F369DAE0-6F54-A7D1-E15B-DE10B70DF0F6}"/>
                  </a:ext>
                </a:extLst>
              </p:cNvPr>
              <p:cNvSpPr/>
              <p:nvPr/>
            </p:nvSpPr>
            <p:spPr>
              <a:xfrm rot="5400000">
                <a:off x="8387898" y="3887621"/>
                <a:ext cx="406766" cy="409036"/>
              </a:xfrm>
              <a:prstGeom prst="r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8267C0C6-416A-9C2D-3E02-63D8CE832C99}"/>
                  </a:ext>
                </a:extLst>
              </p:cNvPr>
              <p:cNvCxnSpPr>
                <a:cxnSpLocks/>
              </p:cNvCxnSpPr>
              <p:nvPr/>
            </p:nvCxnSpPr>
            <p:spPr>
              <a:xfrm flipH="1">
                <a:off x="8380809" y="3887391"/>
                <a:ext cx="520096" cy="53578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2D1E473-861F-8004-0B8C-BAF998AA8DEB}"/>
                </a:ext>
              </a:extLst>
            </p:cNvPr>
            <p:cNvGrpSpPr/>
            <p:nvPr/>
          </p:nvGrpSpPr>
          <p:grpSpPr>
            <a:xfrm rot="10800000">
              <a:off x="10857495" y="4325478"/>
              <a:ext cx="255975" cy="263695"/>
              <a:chOff x="8380809" y="3887391"/>
              <a:chExt cx="520096" cy="535781"/>
            </a:xfrm>
          </p:grpSpPr>
          <p:sp>
            <p:nvSpPr>
              <p:cNvPr id="20" name="Right Triangle 19">
                <a:extLst>
                  <a:ext uri="{FF2B5EF4-FFF2-40B4-BE49-F238E27FC236}">
                    <a16:creationId xmlns:a16="http://schemas.microsoft.com/office/drawing/2014/main" id="{A9EE03B7-CDCD-65BC-DD9C-7249EC46A27A}"/>
                  </a:ext>
                </a:extLst>
              </p:cNvPr>
              <p:cNvSpPr/>
              <p:nvPr/>
            </p:nvSpPr>
            <p:spPr>
              <a:xfrm rot="5400000">
                <a:off x="8387898" y="3887621"/>
                <a:ext cx="406766" cy="409036"/>
              </a:xfrm>
              <a:prstGeom prst="r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238F2F2C-E0C2-FDCB-D13A-27C5A39F63C0}"/>
                  </a:ext>
                </a:extLst>
              </p:cNvPr>
              <p:cNvCxnSpPr>
                <a:cxnSpLocks/>
              </p:cNvCxnSpPr>
              <p:nvPr/>
            </p:nvCxnSpPr>
            <p:spPr>
              <a:xfrm flipH="1">
                <a:off x="8380809" y="3887391"/>
                <a:ext cx="520096" cy="53578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a:extLst>
                <a:ext uri="{FF2B5EF4-FFF2-40B4-BE49-F238E27FC236}">
                  <a16:creationId xmlns:a16="http://schemas.microsoft.com/office/drawing/2014/main" id="{62696A62-B420-0D69-D6C4-83880A67608D}"/>
                </a:ext>
              </a:extLst>
            </p:cNvPr>
            <p:cNvCxnSpPr>
              <a:cxnSpLocks/>
            </p:cNvCxnSpPr>
            <p:nvPr/>
          </p:nvCxnSpPr>
          <p:spPr>
            <a:xfrm>
              <a:off x="8073506" y="4589174"/>
              <a:ext cx="26571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C3FF35-7C20-9211-C80C-544656051F6B}"/>
                </a:ext>
              </a:extLst>
            </p:cNvPr>
            <p:cNvCxnSpPr>
              <a:cxnSpLocks/>
            </p:cNvCxnSpPr>
            <p:nvPr/>
          </p:nvCxnSpPr>
          <p:spPr>
            <a:xfrm>
              <a:off x="8452779" y="3888062"/>
              <a:ext cx="25996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7D65D132-431E-4446-A9F4-C818C3FB5916}"/>
              </a:ext>
            </a:extLst>
          </p:cNvPr>
          <p:cNvSpPr txBox="1"/>
          <p:nvPr/>
        </p:nvSpPr>
        <p:spPr>
          <a:xfrm>
            <a:off x="2623660" y="547001"/>
            <a:ext cx="7368988" cy="952890"/>
          </a:xfrm>
          <a:prstGeom prst="rect">
            <a:avLst/>
          </a:prstGeom>
          <a:noFill/>
        </p:spPr>
        <p:txBody>
          <a:bodyPr wrap="square" rtlCol="0">
            <a:spAutoFit/>
          </a:bodyPr>
          <a:lstStyle/>
          <a:p>
            <a:pPr algn="ctr">
              <a:lnSpc>
                <a:spcPct val="150000"/>
              </a:lnSpc>
            </a:pPr>
            <a:r>
              <a:rPr lang="en-US" sz="20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TRƯỜNG ĐẠI HỌC SƯ PHẠM KĨ THUẬT VĨNH LONG</a:t>
            </a:r>
          </a:p>
          <a:p>
            <a:pPr algn="ctr">
              <a:lnSpc>
                <a:spcPct val="150000"/>
              </a:lnSpc>
            </a:pPr>
            <a:r>
              <a:rPr lang="en-US" sz="20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KHOA CÔNG NGHỆ THÔNG TIN</a:t>
            </a:r>
            <a:endParaRPr lang="vi-VN" sz="20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8932949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CFAC3B3-1030-0145-59AE-88F18608360C}"/>
              </a:ext>
            </a:extLst>
          </p:cNvPr>
          <p:cNvSpPr/>
          <p:nvPr/>
        </p:nvSpPr>
        <p:spPr>
          <a:xfrm>
            <a:off x="0" y="0"/>
            <a:ext cx="753035" cy="6858000"/>
          </a:xfrm>
          <a:prstGeom prst="rect">
            <a:avLst/>
          </a:prstGeom>
          <a:solidFill>
            <a:schemeClr val="accent1">
              <a:lumMod val="75000"/>
            </a:schemeClr>
          </a:solidFill>
          <a:ln>
            <a:solidFill>
              <a:schemeClr val="accent1">
                <a:lumMod val="75000"/>
              </a:schemeClr>
            </a:solidFill>
          </a:ln>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z="26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KHÓA LUẬN TỐT NGHIỆP</a:t>
            </a:r>
            <a:endParaRPr lang="vi-VN" sz="26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p:txBody>
      </p:sp>
      <p:grpSp>
        <p:nvGrpSpPr>
          <p:cNvPr id="7" name="Group 6">
            <a:extLst>
              <a:ext uri="{FF2B5EF4-FFF2-40B4-BE49-F238E27FC236}">
                <a16:creationId xmlns:a16="http://schemas.microsoft.com/office/drawing/2014/main" id="{83A340B2-6FA3-4604-AD29-B7AC3AEA73F6}"/>
              </a:ext>
            </a:extLst>
          </p:cNvPr>
          <p:cNvGrpSpPr/>
          <p:nvPr/>
        </p:nvGrpSpPr>
        <p:grpSpPr>
          <a:xfrm>
            <a:off x="4108253" y="504010"/>
            <a:ext cx="7288558" cy="989016"/>
            <a:chOff x="271848" y="1302460"/>
            <a:chExt cx="7288558" cy="989016"/>
          </a:xfrm>
          <a:solidFill>
            <a:schemeClr val="accent1">
              <a:lumMod val="40000"/>
              <a:lumOff val="60000"/>
            </a:schemeClr>
          </a:solidFill>
        </p:grpSpPr>
        <p:sp>
          <p:nvSpPr>
            <p:cNvPr id="8" name="Round Same Side Corner Rectangle 2">
              <a:extLst>
                <a:ext uri="{FF2B5EF4-FFF2-40B4-BE49-F238E27FC236}">
                  <a16:creationId xmlns:a16="http://schemas.microsoft.com/office/drawing/2014/main" id="{7879B9F5-8FCC-4A83-A1F9-6BF8A2E78A86}"/>
                </a:ext>
              </a:extLst>
            </p:cNvPr>
            <p:cNvSpPr/>
            <p:nvPr/>
          </p:nvSpPr>
          <p:spPr>
            <a:xfrm rot="16200000">
              <a:off x="2919177" y="-1344868"/>
              <a:ext cx="989013" cy="6283669"/>
            </a:xfrm>
            <a:prstGeom prst="round2SameRect">
              <a:avLst>
                <a:gd name="adj1" fmla="val 23321"/>
                <a:gd name="adj2" fmla="val 0"/>
              </a:avLst>
            </a:prstGeom>
            <a:grp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06C95"/>
                </a:solidFill>
              </a:endParaRPr>
            </a:p>
          </p:txBody>
        </p:sp>
        <p:sp>
          <p:nvSpPr>
            <p:cNvPr id="9" name="Round Same Side Corner Rectangle 3">
              <a:extLst>
                <a:ext uri="{FF2B5EF4-FFF2-40B4-BE49-F238E27FC236}">
                  <a16:creationId xmlns:a16="http://schemas.microsoft.com/office/drawing/2014/main" id="{BFD14D89-2151-4CBE-B135-AF5CAA680F85}"/>
                </a:ext>
              </a:extLst>
            </p:cNvPr>
            <p:cNvSpPr/>
            <p:nvPr/>
          </p:nvSpPr>
          <p:spPr>
            <a:xfrm rot="5400000" flipH="1">
              <a:off x="6563455" y="1294526"/>
              <a:ext cx="989013" cy="1004888"/>
            </a:xfrm>
            <a:prstGeom prst="round2SameRect">
              <a:avLst>
                <a:gd name="adj1" fmla="val 34679"/>
                <a:gd name="adj2" fmla="val 0"/>
              </a:avLst>
            </a:prstGeom>
            <a:solidFill>
              <a:schemeClr val="accent1">
                <a:lumMod val="60000"/>
                <a:lumOff val="40000"/>
              </a:schemeClr>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8">
              <a:extLst>
                <a:ext uri="{FF2B5EF4-FFF2-40B4-BE49-F238E27FC236}">
                  <a16:creationId xmlns:a16="http://schemas.microsoft.com/office/drawing/2014/main" id="{C9E67259-0A47-41CF-A7FA-03140CCED23E}"/>
                </a:ext>
              </a:extLst>
            </p:cNvPr>
            <p:cNvSpPr txBox="1">
              <a:spLocks noChangeArrowheads="1"/>
            </p:cNvSpPr>
            <p:nvPr/>
          </p:nvSpPr>
          <p:spPr bwMode="auto">
            <a:xfrm>
              <a:off x="6788161" y="1442232"/>
              <a:ext cx="444353" cy="707886"/>
            </a:xfrm>
            <a:prstGeom prst="rect">
              <a:avLst/>
            </a:prstGeom>
            <a:solidFill>
              <a:schemeClr val="accent1">
                <a:lumMod val="60000"/>
                <a:lumOff val="40000"/>
              </a:schemeClr>
            </a:solidFill>
            <a:ln w="9525">
              <a:noFill/>
              <a:miter lim="800000"/>
              <a:headEnd/>
              <a:tailEnd/>
            </a:ln>
          </p:spPr>
          <p:txBody>
            <a:bodyPr wrap="none" anchor="ctr">
              <a:spAutoFit/>
            </a:bodyPr>
            <a:lstStyle/>
            <a:p>
              <a:pPr algn="ctr"/>
              <a:r>
                <a:rPr lang="en-US" sz="4000" b="1" dirty="0">
                  <a:latin typeface="Times New Roman" panose="02020603050405020304" pitchFamily="18" charset="0"/>
                  <a:cs typeface="Times New Roman" panose="02020603050405020304" pitchFamily="18" charset="0"/>
                </a:rPr>
                <a:t>1</a:t>
              </a:r>
            </a:p>
          </p:txBody>
        </p:sp>
        <p:sp>
          <p:nvSpPr>
            <p:cNvPr id="11" name="Rectangle 32">
              <a:extLst>
                <a:ext uri="{FF2B5EF4-FFF2-40B4-BE49-F238E27FC236}">
                  <a16:creationId xmlns:a16="http://schemas.microsoft.com/office/drawing/2014/main" id="{1F7053D0-3B7D-47D6-A813-F1CFA8421829}"/>
                </a:ext>
              </a:extLst>
            </p:cNvPr>
            <p:cNvSpPr>
              <a:spLocks noChangeArrowheads="1"/>
            </p:cNvSpPr>
            <p:nvPr/>
          </p:nvSpPr>
          <p:spPr bwMode="auto">
            <a:xfrm>
              <a:off x="271848" y="1524222"/>
              <a:ext cx="6283667" cy="492443"/>
            </a:xfrm>
            <a:prstGeom prst="rect">
              <a:avLst/>
            </a:prstGeom>
            <a:grpFill/>
            <a:ln w="9525">
              <a:noFill/>
              <a:miter lim="800000"/>
              <a:headEnd/>
              <a:tailEnd/>
            </a:ln>
          </p:spPr>
          <p:txBody>
            <a:bodyPr wrap="square">
              <a:spAutoFit/>
            </a:bodyPr>
            <a:lstStyle/>
            <a:p>
              <a:pPr algn="ctr"/>
              <a:r>
                <a:rPr lang="en-US" sz="2600" b="1" dirty="0">
                  <a:latin typeface="Times New Roman" panose="02020603050405020304" pitchFamily="18" charset="0"/>
                  <a:cs typeface="Times New Roman" panose="02020603050405020304" pitchFamily="18" charset="0"/>
                </a:rPr>
                <a:t>GIỚI THIỆU BÀI TOÁN</a:t>
              </a:r>
            </a:p>
          </p:txBody>
        </p:sp>
      </p:grpSp>
      <p:grpSp>
        <p:nvGrpSpPr>
          <p:cNvPr id="12" name="Group 11">
            <a:extLst>
              <a:ext uri="{FF2B5EF4-FFF2-40B4-BE49-F238E27FC236}">
                <a16:creationId xmlns:a16="http://schemas.microsoft.com/office/drawing/2014/main" id="{06C5F3AC-DC7D-4AF6-AE63-4D712C8A8364}"/>
              </a:ext>
            </a:extLst>
          </p:cNvPr>
          <p:cNvGrpSpPr/>
          <p:nvPr/>
        </p:nvGrpSpPr>
        <p:grpSpPr>
          <a:xfrm>
            <a:off x="4108253" y="1687831"/>
            <a:ext cx="7288554" cy="989012"/>
            <a:chOff x="271851" y="2743845"/>
            <a:chExt cx="7288554" cy="989012"/>
          </a:xfrm>
          <a:solidFill>
            <a:schemeClr val="accent1">
              <a:lumMod val="40000"/>
              <a:lumOff val="60000"/>
            </a:schemeClr>
          </a:solidFill>
        </p:grpSpPr>
        <p:sp>
          <p:nvSpPr>
            <p:cNvPr id="14" name="Round Same Side Corner Rectangle 4">
              <a:extLst>
                <a:ext uri="{FF2B5EF4-FFF2-40B4-BE49-F238E27FC236}">
                  <a16:creationId xmlns:a16="http://schemas.microsoft.com/office/drawing/2014/main" id="{1D710748-F028-45A4-8F9C-14B0DC975810}"/>
                </a:ext>
              </a:extLst>
            </p:cNvPr>
            <p:cNvSpPr/>
            <p:nvPr/>
          </p:nvSpPr>
          <p:spPr>
            <a:xfrm rot="16200000">
              <a:off x="2919180" y="96516"/>
              <a:ext cx="989012" cy="6283669"/>
            </a:xfrm>
            <a:prstGeom prst="round2SameRect">
              <a:avLst>
                <a:gd name="adj1" fmla="val 23321"/>
                <a:gd name="adj2" fmla="val 0"/>
              </a:avLst>
            </a:prstGeom>
            <a:grp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ound Same Side Corner Rectangle 5">
              <a:extLst>
                <a:ext uri="{FF2B5EF4-FFF2-40B4-BE49-F238E27FC236}">
                  <a16:creationId xmlns:a16="http://schemas.microsoft.com/office/drawing/2014/main" id="{4AC1F09E-0D6E-498A-B64A-49603070603C}"/>
                </a:ext>
              </a:extLst>
            </p:cNvPr>
            <p:cNvSpPr/>
            <p:nvPr/>
          </p:nvSpPr>
          <p:spPr>
            <a:xfrm rot="5400000" flipH="1">
              <a:off x="6563455" y="2735907"/>
              <a:ext cx="989012" cy="1004888"/>
            </a:xfrm>
            <a:prstGeom prst="round2SameRect">
              <a:avLst>
                <a:gd name="adj1" fmla="val 34679"/>
                <a:gd name="adj2" fmla="val 0"/>
              </a:avLst>
            </a:prstGeom>
            <a:solidFill>
              <a:schemeClr val="accent1">
                <a:lumMod val="60000"/>
                <a:lumOff val="40000"/>
              </a:schemeClr>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extBox 33">
              <a:extLst>
                <a:ext uri="{FF2B5EF4-FFF2-40B4-BE49-F238E27FC236}">
                  <a16:creationId xmlns:a16="http://schemas.microsoft.com/office/drawing/2014/main" id="{C096870C-8C06-442A-A096-C4C9A80B4860}"/>
                </a:ext>
              </a:extLst>
            </p:cNvPr>
            <p:cNvSpPr txBox="1">
              <a:spLocks noChangeArrowheads="1"/>
            </p:cNvSpPr>
            <p:nvPr/>
          </p:nvSpPr>
          <p:spPr bwMode="auto">
            <a:xfrm>
              <a:off x="6788961" y="2883614"/>
              <a:ext cx="442750" cy="707886"/>
            </a:xfrm>
            <a:prstGeom prst="rect">
              <a:avLst/>
            </a:prstGeom>
            <a:solidFill>
              <a:schemeClr val="accent1">
                <a:lumMod val="60000"/>
                <a:lumOff val="40000"/>
              </a:schemeClr>
            </a:solidFill>
            <a:ln w="9525">
              <a:noFill/>
              <a:miter lim="800000"/>
              <a:headEnd/>
              <a:tailEnd/>
            </a:ln>
          </p:spPr>
          <p:txBody>
            <a:bodyPr wrap="none" anchor="ctr">
              <a:spAutoFit/>
            </a:bodyPr>
            <a:lstStyle/>
            <a:p>
              <a:pPr algn="ctr"/>
              <a:r>
                <a:rPr lang="en-US" sz="4000" b="1" dirty="0">
                  <a:latin typeface="Times New Roman" panose="02020603050405020304" pitchFamily="18" charset="0"/>
                  <a:cs typeface="Times New Roman" panose="02020603050405020304" pitchFamily="18" charset="0"/>
                </a:rPr>
                <a:t>2</a:t>
              </a:r>
            </a:p>
          </p:txBody>
        </p:sp>
        <p:sp>
          <p:nvSpPr>
            <p:cNvPr id="21" name="Rectangle 32">
              <a:extLst>
                <a:ext uri="{FF2B5EF4-FFF2-40B4-BE49-F238E27FC236}">
                  <a16:creationId xmlns:a16="http://schemas.microsoft.com/office/drawing/2014/main" id="{A524F1F9-D6CD-4308-BBF1-36EE78A68C89}"/>
                </a:ext>
              </a:extLst>
            </p:cNvPr>
            <p:cNvSpPr>
              <a:spLocks noChangeArrowheads="1"/>
            </p:cNvSpPr>
            <p:nvPr/>
          </p:nvSpPr>
          <p:spPr bwMode="auto">
            <a:xfrm>
              <a:off x="370354" y="3005908"/>
              <a:ext cx="6188419" cy="492443"/>
            </a:xfrm>
            <a:prstGeom prst="rect">
              <a:avLst/>
            </a:prstGeom>
            <a:grpFill/>
            <a:ln w="9525">
              <a:noFill/>
              <a:miter lim="800000"/>
              <a:headEnd/>
              <a:tailEnd/>
            </a:ln>
          </p:spPr>
          <p:txBody>
            <a:bodyPr wrap="square">
              <a:spAutoFit/>
            </a:bodyPr>
            <a:lstStyle/>
            <a:p>
              <a:pPr algn="ctr"/>
              <a:r>
                <a:rPr lang="en-US" sz="2600" b="1" dirty="0">
                  <a:latin typeface="Times New Roman" panose="02020603050405020304" pitchFamily="18" charset="0"/>
                  <a:cs typeface="Times New Roman" panose="02020603050405020304" pitchFamily="18" charset="0"/>
                </a:rPr>
                <a:t>CÁC NGHIÊN CỨU LIÊN QUAN</a:t>
              </a:r>
            </a:p>
          </p:txBody>
        </p:sp>
      </p:grpSp>
      <p:grpSp>
        <p:nvGrpSpPr>
          <p:cNvPr id="22" name="Group 21">
            <a:extLst>
              <a:ext uri="{FF2B5EF4-FFF2-40B4-BE49-F238E27FC236}">
                <a16:creationId xmlns:a16="http://schemas.microsoft.com/office/drawing/2014/main" id="{1322F58B-693D-49E1-B2CD-DE1D943FBDA9}"/>
              </a:ext>
            </a:extLst>
          </p:cNvPr>
          <p:cNvGrpSpPr/>
          <p:nvPr/>
        </p:nvGrpSpPr>
        <p:grpSpPr>
          <a:xfrm>
            <a:off x="4108253" y="4137901"/>
            <a:ext cx="7288557" cy="987428"/>
            <a:chOff x="285900" y="4186018"/>
            <a:chExt cx="7288557" cy="987428"/>
          </a:xfrm>
          <a:solidFill>
            <a:schemeClr val="accent1">
              <a:lumMod val="40000"/>
              <a:lumOff val="60000"/>
            </a:schemeClr>
          </a:solidFill>
        </p:grpSpPr>
        <p:sp>
          <p:nvSpPr>
            <p:cNvPr id="23" name="Round Same Side Corner Rectangle 6">
              <a:extLst>
                <a:ext uri="{FF2B5EF4-FFF2-40B4-BE49-F238E27FC236}">
                  <a16:creationId xmlns:a16="http://schemas.microsoft.com/office/drawing/2014/main" id="{24FE9184-2A96-4048-B517-B7FB771538E2}"/>
                </a:ext>
              </a:extLst>
            </p:cNvPr>
            <p:cNvSpPr/>
            <p:nvPr/>
          </p:nvSpPr>
          <p:spPr>
            <a:xfrm rot="16200000">
              <a:off x="2934022" y="1537896"/>
              <a:ext cx="987425" cy="6283669"/>
            </a:xfrm>
            <a:prstGeom prst="round2SameRect">
              <a:avLst>
                <a:gd name="adj1" fmla="val 23321"/>
                <a:gd name="adj2" fmla="val 0"/>
              </a:avLst>
            </a:prstGeom>
            <a:grp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Round Same Side Corner Rectangle 7">
              <a:extLst>
                <a:ext uri="{FF2B5EF4-FFF2-40B4-BE49-F238E27FC236}">
                  <a16:creationId xmlns:a16="http://schemas.microsoft.com/office/drawing/2014/main" id="{1430ABA0-DE67-403F-8FEA-5AC7EE1981E1}"/>
                </a:ext>
              </a:extLst>
            </p:cNvPr>
            <p:cNvSpPr/>
            <p:nvPr/>
          </p:nvSpPr>
          <p:spPr>
            <a:xfrm rot="5400000" flipH="1">
              <a:off x="6578300" y="4177290"/>
              <a:ext cx="987425" cy="1004888"/>
            </a:xfrm>
            <a:prstGeom prst="round2SameRect">
              <a:avLst>
                <a:gd name="adj1" fmla="val 34679"/>
                <a:gd name="adj2" fmla="val 0"/>
              </a:avLst>
            </a:prstGeom>
            <a:solidFill>
              <a:schemeClr val="accent1">
                <a:lumMod val="60000"/>
                <a:lumOff val="40000"/>
              </a:schemeClr>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TextBox 34">
              <a:extLst>
                <a:ext uri="{FF2B5EF4-FFF2-40B4-BE49-F238E27FC236}">
                  <a16:creationId xmlns:a16="http://schemas.microsoft.com/office/drawing/2014/main" id="{E96A4B47-D6F3-4BBE-AF9B-2307197DBC4A}"/>
                </a:ext>
              </a:extLst>
            </p:cNvPr>
            <p:cNvSpPr txBox="1">
              <a:spLocks noChangeArrowheads="1"/>
            </p:cNvSpPr>
            <p:nvPr/>
          </p:nvSpPr>
          <p:spPr bwMode="auto">
            <a:xfrm>
              <a:off x="6803814" y="4325790"/>
              <a:ext cx="441147" cy="707886"/>
            </a:xfrm>
            <a:prstGeom prst="rect">
              <a:avLst/>
            </a:prstGeom>
            <a:solidFill>
              <a:schemeClr val="accent1">
                <a:lumMod val="60000"/>
                <a:lumOff val="40000"/>
              </a:schemeClr>
            </a:solidFill>
            <a:ln w="9525">
              <a:noFill/>
              <a:miter lim="800000"/>
              <a:headEnd/>
              <a:tailEnd/>
            </a:ln>
          </p:spPr>
          <p:txBody>
            <a:bodyPr wrap="none" anchor="ctr">
              <a:spAutoFit/>
            </a:bodyPr>
            <a:lstStyle/>
            <a:p>
              <a:pPr algn="ctr"/>
              <a:r>
                <a:rPr lang="en-US" sz="4000" b="1" dirty="0">
                  <a:latin typeface="Times New Roman" panose="02020603050405020304" pitchFamily="18" charset="0"/>
                  <a:cs typeface="Times New Roman" panose="02020603050405020304" pitchFamily="18" charset="0"/>
                </a:rPr>
                <a:t>4</a:t>
              </a:r>
            </a:p>
          </p:txBody>
        </p:sp>
        <p:sp>
          <p:nvSpPr>
            <p:cNvPr id="26" name="Rectangle 32">
              <a:extLst>
                <a:ext uri="{FF2B5EF4-FFF2-40B4-BE49-F238E27FC236}">
                  <a16:creationId xmlns:a16="http://schemas.microsoft.com/office/drawing/2014/main" id="{F938AAF9-77F2-4CA0-9D1A-DB92E8E9E807}"/>
                </a:ext>
              </a:extLst>
            </p:cNvPr>
            <p:cNvSpPr>
              <a:spLocks noChangeArrowheads="1"/>
            </p:cNvSpPr>
            <p:nvPr/>
          </p:nvSpPr>
          <p:spPr bwMode="auto">
            <a:xfrm>
              <a:off x="384406" y="4433508"/>
              <a:ext cx="6188419" cy="492443"/>
            </a:xfrm>
            <a:prstGeom prst="rect">
              <a:avLst/>
            </a:prstGeom>
            <a:grpFill/>
            <a:ln w="9525">
              <a:noFill/>
              <a:miter lim="800000"/>
              <a:headEnd/>
              <a:tailEnd/>
            </a:ln>
          </p:spPr>
          <p:txBody>
            <a:bodyPr wrap="square">
              <a:spAutoFit/>
            </a:bodyPr>
            <a:lstStyle/>
            <a:p>
              <a:pPr algn="ctr"/>
              <a:r>
                <a:rPr lang="en-US" sz="2600" b="1" dirty="0">
                  <a:latin typeface="Times New Roman" panose="02020603050405020304" pitchFamily="18" charset="0"/>
                  <a:cs typeface="Times New Roman" panose="02020603050405020304" pitchFamily="18" charset="0"/>
                </a:rPr>
                <a:t>KẾT QUẢ</a:t>
              </a:r>
              <a:r>
                <a:rPr lang="vi-VN" sz="2600" b="1" dirty="0">
                  <a:latin typeface="Times New Roman" panose="02020603050405020304" pitchFamily="18" charset="0"/>
                  <a:cs typeface="Times New Roman" panose="02020603050405020304" pitchFamily="18" charset="0"/>
                </a:rPr>
                <a:t> HUẤN LUYỆN</a:t>
              </a:r>
              <a:endParaRPr lang="en-US" sz="2600" b="1" dirty="0">
                <a:latin typeface="Times New Roman" panose="02020603050405020304" pitchFamily="18"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85BBC3E3-90CD-417B-B9BD-53208CCC8B80}"/>
              </a:ext>
            </a:extLst>
          </p:cNvPr>
          <p:cNvGrpSpPr/>
          <p:nvPr/>
        </p:nvGrpSpPr>
        <p:grpSpPr>
          <a:xfrm>
            <a:off x="4108250" y="5334709"/>
            <a:ext cx="7288557" cy="987428"/>
            <a:chOff x="285900" y="5627400"/>
            <a:chExt cx="7288557" cy="987428"/>
          </a:xfrm>
          <a:solidFill>
            <a:schemeClr val="accent1">
              <a:lumMod val="40000"/>
              <a:lumOff val="60000"/>
            </a:schemeClr>
          </a:solidFill>
        </p:grpSpPr>
        <p:sp>
          <p:nvSpPr>
            <p:cNvPr id="28" name="Round Same Side Corner Rectangle 8">
              <a:extLst>
                <a:ext uri="{FF2B5EF4-FFF2-40B4-BE49-F238E27FC236}">
                  <a16:creationId xmlns:a16="http://schemas.microsoft.com/office/drawing/2014/main" id="{512235E7-BEE5-49AB-9247-E683DA443E92}"/>
                </a:ext>
              </a:extLst>
            </p:cNvPr>
            <p:cNvSpPr/>
            <p:nvPr/>
          </p:nvSpPr>
          <p:spPr>
            <a:xfrm rot="16200000">
              <a:off x="2934022" y="2979278"/>
              <a:ext cx="987425" cy="6283669"/>
            </a:xfrm>
            <a:prstGeom prst="round2SameRect">
              <a:avLst>
                <a:gd name="adj1" fmla="val 23321"/>
                <a:gd name="adj2" fmla="val 0"/>
              </a:avLst>
            </a:prstGeom>
            <a:grp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Round Same Side Corner Rectangle 9">
              <a:extLst>
                <a:ext uri="{FF2B5EF4-FFF2-40B4-BE49-F238E27FC236}">
                  <a16:creationId xmlns:a16="http://schemas.microsoft.com/office/drawing/2014/main" id="{966D2990-C7A9-41A2-8E60-7F2D0407E654}"/>
                </a:ext>
              </a:extLst>
            </p:cNvPr>
            <p:cNvSpPr/>
            <p:nvPr/>
          </p:nvSpPr>
          <p:spPr>
            <a:xfrm rot="5400000" flipH="1">
              <a:off x="6578300" y="5618672"/>
              <a:ext cx="987425" cy="1004888"/>
            </a:xfrm>
            <a:prstGeom prst="round2SameRect">
              <a:avLst>
                <a:gd name="adj1" fmla="val 34679"/>
                <a:gd name="adj2" fmla="val 0"/>
              </a:avLst>
            </a:prstGeom>
            <a:solidFill>
              <a:schemeClr val="accent1">
                <a:lumMod val="60000"/>
                <a:lumOff val="40000"/>
              </a:schemeClr>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TextBox 35">
              <a:extLst>
                <a:ext uri="{FF2B5EF4-FFF2-40B4-BE49-F238E27FC236}">
                  <a16:creationId xmlns:a16="http://schemas.microsoft.com/office/drawing/2014/main" id="{FD206B1C-50B8-41B0-BD00-D6E0C5757A70}"/>
                </a:ext>
              </a:extLst>
            </p:cNvPr>
            <p:cNvSpPr txBox="1">
              <a:spLocks noChangeArrowheads="1"/>
            </p:cNvSpPr>
            <p:nvPr/>
          </p:nvSpPr>
          <p:spPr bwMode="auto">
            <a:xfrm>
              <a:off x="6803815" y="5767172"/>
              <a:ext cx="441147" cy="707886"/>
            </a:xfrm>
            <a:prstGeom prst="rect">
              <a:avLst/>
            </a:prstGeom>
            <a:solidFill>
              <a:schemeClr val="accent1">
                <a:lumMod val="60000"/>
                <a:lumOff val="40000"/>
              </a:schemeClr>
            </a:solidFill>
            <a:ln w="9525">
              <a:noFill/>
              <a:miter lim="800000"/>
              <a:headEnd/>
              <a:tailEnd/>
            </a:ln>
          </p:spPr>
          <p:txBody>
            <a:bodyPr wrap="none" anchor="ctr">
              <a:spAutoFit/>
            </a:bodyPr>
            <a:lstStyle/>
            <a:p>
              <a:pPr algn="ctr"/>
              <a:r>
                <a:rPr lang="en-US" sz="4000" b="1" dirty="0">
                  <a:latin typeface="Times New Roman" panose="02020603050405020304" pitchFamily="18" charset="0"/>
                  <a:cs typeface="Times New Roman" panose="02020603050405020304" pitchFamily="18" charset="0"/>
                </a:rPr>
                <a:t>5</a:t>
              </a:r>
            </a:p>
          </p:txBody>
        </p:sp>
        <p:sp>
          <p:nvSpPr>
            <p:cNvPr id="31" name="Rectangle 32">
              <a:extLst>
                <a:ext uri="{FF2B5EF4-FFF2-40B4-BE49-F238E27FC236}">
                  <a16:creationId xmlns:a16="http://schemas.microsoft.com/office/drawing/2014/main" id="{941FFA2E-98AA-46F1-AF12-40F64BAE2C83}"/>
                </a:ext>
              </a:extLst>
            </p:cNvPr>
            <p:cNvSpPr>
              <a:spLocks noChangeArrowheads="1"/>
            </p:cNvSpPr>
            <p:nvPr/>
          </p:nvSpPr>
          <p:spPr bwMode="auto">
            <a:xfrm>
              <a:off x="381148" y="5902210"/>
              <a:ext cx="6188419" cy="492443"/>
            </a:xfrm>
            <a:prstGeom prst="rect">
              <a:avLst/>
            </a:prstGeom>
            <a:grpFill/>
            <a:ln w="9525">
              <a:noFill/>
              <a:miter lim="800000"/>
              <a:headEnd/>
              <a:tailEnd/>
            </a:ln>
          </p:spPr>
          <p:txBody>
            <a:bodyPr wrap="square">
              <a:spAutoFit/>
            </a:bodyPr>
            <a:lstStyle/>
            <a:p>
              <a:pPr algn="ctr"/>
              <a:r>
                <a:rPr lang="en-US" sz="2600" b="1" dirty="0">
                  <a:latin typeface="Times New Roman" panose="02020603050405020304" pitchFamily="18" charset="0"/>
                  <a:cs typeface="Times New Roman" panose="02020603050405020304" pitchFamily="18" charset="0"/>
                </a:rPr>
                <a:t>KẾT LUẬN VÀ HƯỚNG PHÁT TRIỂN </a:t>
              </a:r>
            </a:p>
          </p:txBody>
        </p:sp>
      </p:grpSp>
      <p:sp>
        <p:nvSpPr>
          <p:cNvPr id="32" name="Rectangle 31">
            <a:extLst>
              <a:ext uri="{FF2B5EF4-FFF2-40B4-BE49-F238E27FC236}">
                <a16:creationId xmlns:a16="http://schemas.microsoft.com/office/drawing/2014/main" id="{A176C77D-BBB8-4431-9012-A9911FD2F521}"/>
              </a:ext>
            </a:extLst>
          </p:cNvPr>
          <p:cNvSpPr/>
          <p:nvPr/>
        </p:nvSpPr>
        <p:spPr>
          <a:xfrm>
            <a:off x="223346" y="2174114"/>
            <a:ext cx="4063677" cy="2123658"/>
          </a:xfrm>
          <a:prstGeom prst="rect">
            <a:avLst/>
          </a:prstGeom>
          <a:noFill/>
        </p:spPr>
        <p:txBody>
          <a:bodyPr wrap="square" lIns="91440" tIns="45720" rIns="91440" bIns="45720">
            <a:spAutoFit/>
          </a:bodyPr>
          <a:lstStyle/>
          <a:p>
            <a:pPr algn="ctr"/>
            <a:r>
              <a:rPr lang="en-US" sz="6600" b="1" spc="300" dirty="0">
                <a:ln w="0"/>
                <a:solidFill>
                  <a:srgbClr val="FF0000"/>
                </a:solidFill>
                <a:latin typeface="Times New Roman" panose="02020603050405020304" pitchFamily="18" charset="0"/>
                <a:cs typeface="Times New Roman" panose="02020603050405020304" pitchFamily="18" charset="0"/>
              </a:rPr>
              <a:t>NỘI </a:t>
            </a:r>
          </a:p>
          <a:p>
            <a:pPr algn="ctr"/>
            <a:r>
              <a:rPr lang="en-US" sz="6600" b="1" spc="300" dirty="0">
                <a:ln w="0"/>
                <a:solidFill>
                  <a:srgbClr val="FF0000"/>
                </a:solidFill>
                <a:latin typeface="Times New Roman" panose="02020603050405020304" pitchFamily="18" charset="0"/>
                <a:cs typeface="Times New Roman" panose="02020603050405020304" pitchFamily="18" charset="0"/>
              </a:rPr>
              <a:t>DUNG</a:t>
            </a:r>
            <a:endParaRPr lang="en-US" sz="6600" b="1" cap="none" spc="300" dirty="0">
              <a:ln w="0"/>
              <a:solidFill>
                <a:srgbClr val="FF0000"/>
              </a:solidFill>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57C090ED-7EE2-4273-AF74-F59CD26A1F20}"/>
              </a:ext>
            </a:extLst>
          </p:cNvPr>
          <p:cNvGrpSpPr/>
          <p:nvPr/>
        </p:nvGrpSpPr>
        <p:grpSpPr>
          <a:xfrm>
            <a:off x="4108253" y="2893030"/>
            <a:ext cx="7288554" cy="989012"/>
            <a:chOff x="271851" y="2743845"/>
            <a:chExt cx="7288554" cy="989012"/>
          </a:xfrm>
          <a:solidFill>
            <a:schemeClr val="accent1">
              <a:lumMod val="40000"/>
              <a:lumOff val="60000"/>
            </a:schemeClr>
          </a:solidFill>
        </p:grpSpPr>
        <p:sp>
          <p:nvSpPr>
            <p:cNvPr id="34" name="Round Same Side Corner Rectangle 4">
              <a:extLst>
                <a:ext uri="{FF2B5EF4-FFF2-40B4-BE49-F238E27FC236}">
                  <a16:creationId xmlns:a16="http://schemas.microsoft.com/office/drawing/2014/main" id="{47FCC689-4EA0-47DD-B607-BA1D147ECF94}"/>
                </a:ext>
              </a:extLst>
            </p:cNvPr>
            <p:cNvSpPr/>
            <p:nvPr/>
          </p:nvSpPr>
          <p:spPr>
            <a:xfrm rot="16200000">
              <a:off x="2919180" y="96516"/>
              <a:ext cx="989012" cy="6283669"/>
            </a:xfrm>
            <a:prstGeom prst="round2SameRect">
              <a:avLst>
                <a:gd name="adj1" fmla="val 23321"/>
                <a:gd name="adj2" fmla="val 0"/>
              </a:avLst>
            </a:prstGeom>
            <a:grp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ound Same Side Corner Rectangle 5">
              <a:extLst>
                <a:ext uri="{FF2B5EF4-FFF2-40B4-BE49-F238E27FC236}">
                  <a16:creationId xmlns:a16="http://schemas.microsoft.com/office/drawing/2014/main" id="{6710F03C-69A8-4866-A454-C81E82B246DF}"/>
                </a:ext>
              </a:extLst>
            </p:cNvPr>
            <p:cNvSpPr/>
            <p:nvPr/>
          </p:nvSpPr>
          <p:spPr>
            <a:xfrm rot="5400000" flipH="1">
              <a:off x="6563455" y="2735907"/>
              <a:ext cx="989012" cy="1004888"/>
            </a:xfrm>
            <a:prstGeom prst="round2SameRect">
              <a:avLst>
                <a:gd name="adj1" fmla="val 34679"/>
                <a:gd name="adj2" fmla="val 0"/>
              </a:avLst>
            </a:prstGeom>
            <a:solidFill>
              <a:schemeClr val="accent1">
                <a:lumMod val="60000"/>
                <a:lumOff val="40000"/>
              </a:schemeClr>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TextBox 33">
              <a:extLst>
                <a:ext uri="{FF2B5EF4-FFF2-40B4-BE49-F238E27FC236}">
                  <a16:creationId xmlns:a16="http://schemas.microsoft.com/office/drawing/2014/main" id="{6CAB4D5F-F80A-49BB-95EE-6884D5D10661}"/>
                </a:ext>
              </a:extLst>
            </p:cNvPr>
            <p:cNvSpPr txBox="1">
              <a:spLocks noChangeArrowheads="1"/>
            </p:cNvSpPr>
            <p:nvPr/>
          </p:nvSpPr>
          <p:spPr bwMode="auto">
            <a:xfrm>
              <a:off x="6789763" y="2883614"/>
              <a:ext cx="441147" cy="707886"/>
            </a:xfrm>
            <a:prstGeom prst="rect">
              <a:avLst/>
            </a:prstGeom>
            <a:solidFill>
              <a:schemeClr val="accent1">
                <a:lumMod val="60000"/>
                <a:lumOff val="40000"/>
              </a:schemeClr>
            </a:solidFill>
            <a:ln w="9525">
              <a:noFill/>
              <a:miter lim="800000"/>
              <a:headEnd/>
              <a:tailEnd/>
            </a:ln>
          </p:spPr>
          <p:txBody>
            <a:bodyPr wrap="none" anchor="ctr">
              <a:spAutoFit/>
            </a:bodyPr>
            <a:lstStyle/>
            <a:p>
              <a:pPr algn="ctr"/>
              <a:r>
                <a:rPr lang="en-US" sz="4000" b="1" dirty="0">
                  <a:latin typeface="Times New Roman" panose="02020603050405020304" pitchFamily="18" charset="0"/>
                  <a:cs typeface="Times New Roman" panose="02020603050405020304" pitchFamily="18" charset="0"/>
                </a:rPr>
                <a:t>3</a:t>
              </a:r>
            </a:p>
          </p:txBody>
        </p:sp>
        <p:sp>
          <p:nvSpPr>
            <p:cNvPr id="37" name="Rectangle 32">
              <a:extLst>
                <a:ext uri="{FF2B5EF4-FFF2-40B4-BE49-F238E27FC236}">
                  <a16:creationId xmlns:a16="http://schemas.microsoft.com/office/drawing/2014/main" id="{B13F2B50-A67D-40A8-9731-A9C1100790F2}"/>
                </a:ext>
              </a:extLst>
            </p:cNvPr>
            <p:cNvSpPr>
              <a:spLocks noChangeArrowheads="1"/>
            </p:cNvSpPr>
            <p:nvPr/>
          </p:nvSpPr>
          <p:spPr bwMode="auto">
            <a:xfrm>
              <a:off x="370354" y="3005908"/>
              <a:ext cx="6188419" cy="492443"/>
            </a:xfrm>
            <a:prstGeom prst="rect">
              <a:avLst/>
            </a:prstGeom>
            <a:grpFill/>
            <a:ln w="9525">
              <a:noFill/>
              <a:miter lim="800000"/>
              <a:headEnd/>
              <a:tailEnd/>
            </a:ln>
          </p:spPr>
          <p:txBody>
            <a:bodyPr wrap="square">
              <a:spAutoFit/>
            </a:bodyPr>
            <a:lstStyle/>
            <a:p>
              <a:pPr algn="ctr"/>
              <a:r>
                <a:rPr lang="en-US" sz="2600" b="1" dirty="0">
                  <a:latin typeface="Times New Roman" panose="02020603050405020304" pitchFamily="18" charset="0"/>
                  <a:cs typeface="Times New Roman" panose="02020603050405020304" pitchFamily="18" charset="0"/>
                </a:rPr>
                <a:t>PHƯƠNG PHÁP </a:t>
              </a:r>
              <a:r>
                <a:rPr lang="vi-VN" sz="2600" b="1" dirty="0">
                  <a:latin typeface="Times New Roman" panose="02020603050405020304" pitchFamily="18" charset="0"/>
                  <a:cs typeface="Times New Roman" panose="02020603050405020304" pitchFamily="18" charset="0"/>
                </a:rPr>
                <a:t>NGHIÊN CỨU</a:t>
              </a:r>
              <a:endParaRPr lang="en-US" sz="26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0738269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9Slide.vn 8">
            <a:extLst>
              <a:ext uri="{FF2B5EF4-FFF2-40B4-BE49-F238E27FC236}">
                <a16:creationId xmlns:a16="http://schemas.microsoft.com/office/drawing/2014/main" id="{A008F8BE-F813-EB80-94FA-067287F70FBA}"/>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1" kern="0" dirty="0">
                <a:solidFill>
                  <a:schemeClr val="bg1"/>
                </a:solidFill>
                <a:latin typeface="Times New Roman" panose="02020603050405020304" pitchFamily="18" charset="0"/>
                <a:cs typeface="Times New Roman" panose="02020603050405020304" pitchFamily="18" charset="0"/>
              </a:rPr>
              <a:t>1. GIỚI THIỆU BÀI TOÁN</a:t>
            </a:r>
            <a:endParaRPr kumimoji="0" lang="vi-VN" sz="24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FC56047-22FE-7D0F-E144-8C2D7CEE23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10" name="TextBox 9">
            <a:extLst>
              <a:ext uri="{FF2B5EF4-FFF2-40B4-BE49-F238E27FC236}">
                <a16:creationId xmlns:a16="http://schemas.microsoft.com/office/drawing/2014/main" id="{338A162F-BB75-4D66-BCBC-7BE4CDA7513B}"/>
              </a:ext>
            </a:extLst>
          </p:cNvPr>
          <p:cNvSpPr txBox="1"/>
          <p:nvPr/>
        </p:nvSpPr>
        <p:spPr>
          <a:xfrm>
            <a:off x="647115" y="544994"/>
            <a:ext cx="11057206"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1.1 </a:t>
            </a:r>
            <a:r>
              <a:rPr lang="en-US" sz="2400" b="1" dirty="0" err="1">
                <a:latin typeface="Times New Roman" panose="02020603050405020304" pitchFamily="18" charset="0"/>
                <a:cs typeface="Times New Roman" panose="02020603050405020304" pitchFamily="18" charset="0"/>
              </a:rPr>
              <a:t>Tìm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về</a:t>
            </a:r>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Khối u não</a:t>
            </a:r>
            <a:endParaRPr lang="en-US" sz="24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57F1C2D-5854-43EC-A812-C700ED60C658}"/>
              </a:ext>
            </a:extLst>
          </p:cNvPr>
          <p:cNvSpPr txBox="1"/>
          <p:nvPr/>
        </p:nvSpPr>
        <p:spPr>
          <a:xfrm>
            <a:off x="1380817" y="956095"/>
            <a:ext cx="10164068" cy="4094198"/>
          </a:xfrm>
          <a:prstGeom prst="rect">
            <a:avLst/>
          </a:prstGeom>
          <a:noFill/>
        </p:spPr>
        <p:txBody>
          <a:bodyPr wrap="square">
            <a:spAutoFit/>
          </a:bodyPr>
          <a:lstStyle/>
          <a:p>
            <a:pPr>
              <a:lnSpc>
                <a:spcPct val="150000"/>
              </a:lnSpc>
            </a:pPr>
            <a:r>
              <a:rPr lang="vi-VN" sz="2200" dirty="0">
                <a:latin typeface="Times New Roman" panose="02020603050405020304" pitchFamily="18" charset="0"/>
                <a:cs typeface="Times New Roman" panose="02020603050405020304" pitchFamily="18" charset="0"/>
              </a:rPr>
              <a:t>U não là một tập hợp số lượng lớn các tế bào não phát triển bất thường vượt ngoài tầm kiểm soát của cơ thể. </a:t>
            </a:r>
          </a:p>
          <a:p>
            <a:pPr indent="457200">
              <a:lnSpc>
                <a:spcPct val="150000"/>
              </a:lnSpc>
              <a:spcAft>
                <a:spcPts val="800"/>
              </a:spcAft>
            </a:pPr>
            <a:r>
              <a:rPr lang="vi-VN" sz="2200" dirty="0">
                <a:latin typeface="Times New Roman" panose="02020603050405020304" pitchFamily="18" charset="0"/>
                <a:cs typeface="Times New Roman" panose="02020603050405020304" pitchFamily="18" charset="0"/>
              </a:rPr>
              <a:t>Tại Việt Nam, chỉ tính riêng tại bệnh viện Việt Đức, mỗi năm có khoảng 2.500 người bệnh được phát hiện mắc u não. Bệnh u não ác tính rất phổ biến ở Đức với hơn 8.000 người mắc các bệnh liên quan. Hơn 500 trường hợp mới được chẩn đoán mắc u não mỗi ngày trên toàn thế giới. Ước tính mỗi năm có khoảng 19.000 bệnh nhân mắc u não mới được phát hiện ở Mỹ (dân số 300 triệu người). Hiện nay, có gần 700.000 người Mỹ đang sống chung với căn bệnh này, trong đó có 130.000 người mắc u ác tính.</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16525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9Slide.vn 8">
            <a:extLst>
              <a:ext uri="{FF2B5EF4-FFF2-40B4-BE49-F238E27FC236}">
                <a16:creationId xmlns:a16="http://schemas.microsoft.com/office/drawing/2014/main" id="{EA747F3B-709C-486C-912B-9E9C09CBB728}"/>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1" kern="0" dirty="0">
                <a:solidFill>
                  <a:schemeClr val="bg1"/>
                </a:solidFill>
                <a:latin typeface="Times New Roman" panose="02020603050405020304" pitchFamily="18" charset="0"/>
                <a:cs typeface="Times New Roman" panose="02020603050405020304" pitchFamily="18" charset="0"/>
              </a:rPr>
              <a:t>1. GIỚI THIỆU BÀI TOÁN</a:t>
            </a:r>
            <a:endParaRPr kumimoji="0" lang="vi-VN" sz="24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8B36C99A-5D1C-4EAF-B020-3F9028B0F18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20" name="TextBox 19">
            <a:extLst>
              <a:ext uri="{FF2B5EF4-FFF2-40B4-BE49-F238E27FC236}">
                <a16:creationId xmlns:a16="http://schemas.microsoft.com/office/drawing/2014/main" id="{7C720912-ABDF-403F-83BE-91D328215C2C}"/>
              </a:ext>
            </a:extLst>
          </p:cNvPr>
          <p:cNvSpPr txBox="1"/>
          <p:nvPr/>
        </p:nvSpPr>
        <p:spPr>
          <a:xfrm>
            <a:off x="647115" y="665410"/>
            <a:ext cx="11057206"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1.1 </a:t>
            </a:r>
            <a:r>
              <a:rPr lang="en-US" sz="2400" b="1" dirty="0" err="1">
                <a:latin typeface="Times New Roman" panose="02020603050405020304" pitchFamily="18" charset="0"/>
                <a:cs typeface="Times New Roman" panose="02020603050405020304" pitchFamily="18" charset="0"/>
              </a:rPr>
              <a:t>Tìm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về</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bệnh</a:t>
            </a:r>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khối u não</a:t>
            </a:r>
            <a:endParaRPr lang="en-US" sz="24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24EC4A0-3211-4AD4-8157-E472F20E2DE7}"/>
              </a:ext>
            </a:extLst>
          </p:cNvPr>
          <p:cNvSpPr txBox="1"/>
          <p:nvPr/>
        </p:nvSpPr>
        <p:spPr>
          <a:xfrm>
            <a:off x="3890472" y="5515481"/>
            <a:ext cx="6525416" cy="430887"/>
          </a:xfrm>
          <a:prstGeom prst="rect">
            <a:avLst/>
          </a:prstGeom>
          <a:noFill/>
        </p:spPr>
        <p:txBody>
          <a:bodyPr wrap="square">
            <a:spAutoFit/>
          </a:bodyPr>
          <a:lstStyle/>
          <a:p>
            <a:pPr algn="just"/>
            <a:r>
              <a:rPr lang="en-US" sz="2200" i="1" dirty="0" err="1">
                <a:latin typeface="Times New Roman" panose="02020603050405020304" pitchFamily="18" charset="0"/>
                <a:cs typeface="Times New Roman" panose="02020603050405020304" pitchFamily="18" charset="0"/>
              </a:rPr>
              <a:t>Hình</a:t>
            </a:r>
            <a:r>
              <a:rPr lang="en-US" sz="2200" i="1" dirty="0">
                <a:latin typeface="Times New Roman" panose="02020603050405020304" pitchFamily="18" charset="0"/>
                <a:cs typeface="Times New Roman" panose="02020603050405020304" pitchFamily="18" charset="0"/>
              </a:rPr>
              <a:t> 1.3. </a:t>
            </a:r>
            <a:r>
              <a:rPr lang="vi-VN" sz="2200" i="1" dirty="0">
                <a:latin typeface="Times New Roman" panose="02020603050405020304" pitchFamily="18" charset="0"/>
                <a:cs typeface="Times New Roman" panose="02020603050405020304" pitchFamily="18" charset="0"/>
              </a:rPr>
              <a:t>Ảnh hưởng u não</a:t>
            </a:r>
            <a:endParaRPr lang="en-US" sz="22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73FC666-9575-2EF7-92CD-34EFCE71E3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0593" y="1574614"/>
            <a:ext cx="6900041" cy="370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8093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9Slide.vn 8">
            <a:extLst>
              <a:ext uri="{FF2B5EF4-FFF2-40B4-BE49-F238E27FC236}">
                <a16:creationId xmlns:a16="http://schemas.microsoft.com/office/drawing/2014/main" id="{EA747F3B-709C-486C-912B-9E9C09CBB728}"/>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1" kern="0" dirty="0">
                <a:solidFill>
                  <a:schemeClr val="bg1"/>
                </a:solidFill>
                <a:latin typeface="Times New Roman" panose="02020603050405020304" pitchFamily="18" charset="0"/>
                <a:cs typeface="Times New Roman" panose="02020603050405020304" pitchFamily="18" charset="0"/>
              </a:rPr>
              <a:t>1. GIỚI THIỆU BÀI TOÁN</a:t>
            </a:r>
            <a:endParaRPr kumimoji="0" lang="vi-VN" sz="24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8B36C99A-5D1C-4EAF-B020-3F9028B0F18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20" name="TextBox 19">
            <a:extLst>
              <a:ext uri="{FF2B5EF4-FFF2-40B4-BE49-F238E27FC236}">
                <a16:creationId xmlns:a16="http://schemas.microsoft.com/office/drawing/2014/main" id="{7C720912-ABDF-403F-83BE-91D328215C2C}"/>
              </a:ext>
            </a:extLst>
          </p:cNvPr>
          <p:cNvSpPr txBox="1"/>
          <p:nvPr/>
        </p:nvSpPr>
        <p:spPr>
          <a:xfrm>
            <a:off x="647115" y="665410"/>
            <a:ext cx="11057206" cy="800219"/>
          </a:xfrm>
          <a:prstGeom prst="rect">
            <a:avLst/>
          </a:prstGeom>
          <a:noFill/>
        </p:spPr>
        <p:txBody>
          <a:bodyPr wrap="square">
            <a:spAutoFit/>
          </a:bodyPr>
          <a:lstStyle/>
          <a:p>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 </a:t>
            </a:r>
            <a:r>
              <a:rPr kumimoji="0" lang="en-US" sz="2400" b="1" i="0" u="none" strike="noStrike" kern="1200" cap="none" spc="0" normalizeH="0" baseline="0" noProof="0" dirty="0" err="1">
                <a:ln w="0"/>
                <a:solidFill>
                  <a:prstClr val="black"/>
                </a:solidFill>
                <a:effectLst/>
                <a:uLnTx/>
                <a:uFillTx/>
                <a:latin typeface="Times New Roman" panose="02020603050405020304" pitchFamily="18" charset="0"/>
                <a:ea typeface="+mn-ea"/>
                <a:cs typeface="Times New Roman" panose="02020603050405020304" pitchFamily="18" charset="0"/>
              </a:rPr>
              <a:t>Dấu</a:t>
            </a:r>
            <a:r>
              <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w="0"/>
                <a:solidFill>
                  <a:prstClr val="black"/>
                </a:solidFill>
                <a:effectLst/>
                <a:uLnTx/>
                <a:uFillTx/>
                <a:latin typeface="Times New Roman" panose="02020603050405020304" pitchFamily="18" charset="0"/>
                <a:ea typeface="+mn-ea"/>
                <a:cs typeface="Times New Roman" panose="02020603050405020304" pitchFamily="18" charset="0"/>
              </a:rPr>
              <a:t>hiệu</a:t>
            </a:r>
            <a:r>
              <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w="0"/>
                <a:solidFill>
                  <a:prstClr val="black"/>
                </a:solidFill>
                <a:effectLst/>
                <a:uLnTx/>
                <a:uFillTx/>
                <a:latin typeface="Times New Roman" panose="02020603050405020304" pitchFamily="18" charset="0"/>
                <a:ea typeface="+mn-ea"/>
                <a:cs typeface="Times New Roman" panose="02020603050405020304" pitchFamily="18" charset="0"/>
              </a:rPr>
              <a:t>nhận</a:t>
            </a:r>
            <a:r>
              <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w="0"/>
                <a:solidFill>
                  <a:prstClr val="black"/>
                </a:solidFill>
                <a:effectLst/>
                <a:uLnTx/>
                <a:uFillTx/>
                <a:latin typeface="Times New Roman" panose="02020603050405020304" pitchFamily="18" charset="0"/>
                <a:ea typeface="+mn-ea"/>
                <a:cs typeface="Times New Roman" panose="02020603050405020304" pitchFamily="18" charset="0"/>
              </a:rPr>
              <a:t>biết</a:t>
            </a:r>
            <a:r>
              <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vi-VN"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khối u não</a:t>
            </a:r>
            <a:endParaRPr kumimoji="0" lang="en-US" sz="2400" b="1"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5B7C9339-8486-8436-D133-DDE420EC9DE9}"/>
              </a:ext>
            </a:extLst>
          </p:cNvPr>
          <p:cNvSpPr txBox="1"/>
          <p:nvPr/>
        </p:nvSpPr>
        <p:spPr>
          <a:xfrm>
            <a:off x="1132899" y="986199"/>
            <a:ext cx="10202913"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Times New Roman" panose="02020603050405020304" pitchFamily="18" charset="0"/>
                <a:cs typeface="Times New Roman" panose="02020603050405020304" pitchFamily="18" charset="0"/>
              </a:rPr>
              <a:t>      </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Đối với người có khối u não trên ảnh MRI/CT, hình ảnh sẽ phụ thuộc vào tính chất và đặc điểm của khối u, có thể là vùng tối hoặc tối sáng trên ảnh.</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6C8B32AB-239B-5384-167A-5944C6EA748D}"/>
              </a:ext>
            </a:extLst>
          </p:cNvPr>
          <p:cNvPicPr>
            <a:picLocks noChangeAspect="1"/>
          </p:cNvPicPr>
          <p:nvPr/>
        </p:nvPicPr>
        <p:blipFill>
          <a:blip r:embed="rId5"/>
          <a:stretch>
            <a:fillRect/>
          </a:stretch>
        </p:blipFill>
        <p:spPr>
          <a:xfrm>
            <a:off x="1825897" y="2372172"/>
            <a:ext cx="3452159" cy="3368332"/>
          </a:xfrm>
          <a:prstGeom prst="rect">
            <a:avLst/>
          </a:prstGeom>
        </p:spPr>
      </p:pic>
      <p:pic>
        <p:nvPicPr>
          <p:cNvPr id="6" name="Picture 2" descr="Advantages of brain magnetic resonance imaging | Vinmec">
            <a:extLst>
              <a:ext uri="{FF2B5EF4-FFF2-40B4-BE49-F238E27FC236}">
                <a16:creationId xmlns:a16="http://schemas.microsoft.com/office/drawing/2014/main" id="{D15A88AE-2252-ED3F-69F8-70FA4754EF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3267" y="2094195"/>
            <a:ext cx="4876800" cy="36463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2F53C9E-D522-0A49-C4C5-D640569BD2D0}"/>
              </a:ext>
            </a:extLst>
          </p:cNvPr>
          <p:cNvSpPr txBox="1"/>
          <p:nvPr/>
        </p:nvSpPr>
        <p:spPr>
          <a:xfrm>
            <a:off x="6454467" y="5417339"/>
            <a:ext cx="463725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Hình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1.5.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Ảnh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vi-VN"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MRI não có khối u</a:t>
            </a:r>
            <a:endPar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C1B75855-D51C-8AC8-63BA-33D21C829338}"/>
              </a:ext>
            </a:extLst>
          </p:cNvPr>
          <p:cNvSpPr txBox="1"/>
          <p:nvPr/>
        </p:nvSpPr>
        <p:spPr>
          <a:xfrm>
            <a:off x="1237692" y="5740504"/>
            <a:ext cx="46285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Hình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1.4.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Ảnh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vi-VN"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MRI não</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bình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thường</a:t>
            </a:r>
            <a:endPar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859729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9Slide.vn 8">
            <a:extLst>
              <a:ext uri="{FF2B5EF4-FFF2-40B4-BE49-F238E27FC236}">
                <a16:creationId xmlns:a16="http://schemas.microsoft.com/office/drawing/2014/main" id="{EA747F3B-709C-486C-912B-9E9C09CBB728}"/>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2</a:t>
            </a:r>
            <a:r>
              <a:rPr kumimoji="0" lang="en-US" sz="2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CÁC NGHIÊN CỨU LIÊN QUAN</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8B36C99A-5D1C-4EAF-B020-3F9028B0F18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875" y="8879"/>
            <a:ext cx="653990" cy="581963"/>
          </a:xfrm>
          <a:prstGeom prst="rect">
            <a:avLst/>
          </a:prstGeom>
        </p:spPr>
      </p:pic>
      <p:sp>
        <p:nvSpPr>
          <p:cNvPr id="4" name="TextBox 3">
            <a:extLst>
              <a:ext uri="{FF2B5EF4-FFF2-40B4-BE49-F238E27FC236}">
                <a16:creationId xmlns:a16="http://schemas.microsoft.com/office/drawing/2014/main" id="{5B7C9339-8486-8436-D133-DDE420EC9DE9}"/>
              </a:ext>
            </a:extLst>
          </p:cNvPr>
          <p:cNvSpPr txBox="1"/>
          <p:nvPr/>
        </p:nvSpPr>
        <p:spPr>
          <a:xfrm>
            <a:off x="1143410" y="769751"/>
            <a:ext cx="10202913" cy="156966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rPr>
              <a:t>Customized VGG19 Network with </a:t>
            </a:r>
            <a:r>
              <a:rPr lang="en-US" sz="2400" dirty="0" err="1">
                <a:latin typeface="Times New Roman" panose="02020603050405020304" pitchFamily="18" charset="0"/>
              </a:rPr>
              <a:t>Concatenationof</a:t>
            </a:r>
            <a:r>
              <a:rPr lang="en-US" sz="2400" dirty="0">
                <a:latin typeface="Times New Roman" panose="02020603050405020304" pitchFamily="18" charset="0"/>
              </a:rPr>
              <a:t> Deep and Handcrafted Features for </a:t>
            </a:r>
            <a:r>
              <a:rPr lang="en-US" sz="2400" dirty="0" err="1">
                <a:latin typeface="Times New Roman" panose="02020603050405020304" pitchFamily="18" charset="0"/>
              </a:rPr>
              <a:t>BrainTumor</a:t>
            </a:r>
            <a:r>
              <a:rPr lang="en-US" sz="2400" dirty="0">
                <a:latin typeface="Times New Roman" panose="02020603050405020304" pitchFamily="18" charset="0"/>
              </a:rPr>
              <a:t> </a:t>
            </a:r>
            <a:r>
              <a:rPr lang="vi-VN" sz="2400" dirty="0">
                <a:latin typeface="Times New Roman" panose="02020603050405020304" pitchFamily="18" charset="0"/>
              </a:rPr>
              <a:t>Detection. </a:t>
            </a:r>
            <a:r>
              <a:rPr lang="en-US" sz="2400" dirty="0" err="1">
                <a:latin typeface="Times New Roman" panose="02020603050405020304" pitchFamily="18" charset="0"/>
              </a:rPr>
              <a:t>Của</a:t>
            </a:r>
            <a:r>
              <a:rPr lang="vi-VN" sz="2400" dirty="0">
                <a:latin typeface="Times New Roman" panose="02020603050405020304" pitchFamily="18" charset="0"/>
              </a:rPr>
              <a:t> nhóm</a:t>
            </a:r>
            <a:r>
              <a:rPr lang="en-US" sz="2400" dirty="0">
                <a:latin typeface="Times New Roman" panose="02020603050405020304" pitchFamily="18" charset="0"/>
              </a:rPr>
              <a:t> </a:t>
            </a:r>
            <a:r>
              <a:rPr lang="en-US" sz="2400" dirty="0" err="1">
                <a:latin typeface="Times New Roman" panose="02020603050405020304" pitchFamily="18" charset="0"/>
              </a:rPr>
              <a:t>tác</a:t>
            </a:r>
            <a:r>
              <a:rPr lang="en-US" sz="2400" dirty="0">
                <a:latin typeface="Times New Roman" panose="02020603050405020304" pitchFamily="18" charset="0"/>
              </a:rPr>
              <a:t> </a:t>
            </a:r>
            <a:r>
              <a:rPr lang="en-US" sz="2400" dirty="0" err="1">
                <a:latin typeface="Times New Roman" panose="02020603050405020304" pitchFamily="18" charset="0"/>
              </a:rPr>
              <a:t>giả</a:t>
            </a:r>
            <a:r>
              <a:rPr lang="en-US" sz="2400" dirty="0">
                <a:latin typeface="Times New Roman" panose="02020603050405020304" pitchFamily="18" charset="0"/>
              </a:rPr>
              <a:t> Venkatesan Rajinikanth, Alex Noel Joseph Raj, Krishnan Palani </a:t>
            </a:r>
            <a:r>
              <a:rPr lang="vi-VN" sz="2400" dirty="0">
                <a:latin typeface="Times New Roman" panose="02020603050405020304" pitchFamily="18" charset="0"/>
              </a:rPr>
              <a:t>Thanaraj, </a:t>
            </a:r>
            <a:r>
              <a:rPr lang="en-US" sz="2400" dirty="0">
                <a:latin typeface="Times New Roman" panose="02020603050405020304" pitchFamily="18" charset="0"/>
              </a:rPr>
              <a:t>Ganesh R. Naik. </a:t>
            </a:r>
            <a:r>
              <a:rPr lang="en-US" sz="2400" dirty="0" err="1">
                <a:latin typeface="Times New Roman" panose="02020603050405020304" pitchFamily="18" charset="0"/>
              </a:rPr>
              <a:t>Sử</a:t>
            </a:r>
            <a:r>
              <a:rPr lang="en-US" sz="2400" dirty="0">
                <a:latin typeface="Times New Roman" panose="02020603050405020304" pitchFamily="18" charset="0"/>
              </a:rPr>
              <a:t> </a:t>
            </a:r>
            <a:r>
              <a:rPr lang="en-US" sz="2400" dirty="0" err="1">
                <a:latin typeface="Times New Roman" panose="02020603050405020304" pitchFamily="18" charset="0"/>
              </a:rPr>
              <a:t>dụng</a:t>
            </a:r>
            <a:r>
              <a:rPr lang="en-US" sz="2400" dirty="0">
                <a:latin typeface="Times New Roman" panose="02020603050405020304" pitchFamily="18" charset="0"/>
              </a:rPr>
              <a:t> </a:t>
            </a:r>
            <a:r>
              <a:rPr lang="en-US" sz="2400" dirty="0" err="1">
                <a:latin typeface="Times New Roman" panose="02020603050405020304" pitchFamily="18" charset="0"/>
              </a:rPr>
              <a:t>mô</a:t>
            </a:r>
            <a:r>
              <a:rPr lang="en-US" sz="2400" dirty="0">
                <a:latin typeface="Times New Roman" panose="02020603050405020304" pitchFamily="18" charset="0"/>
              </a:rPr>
              <a:t> </a:t>
            </a:r>
            <a:r>
              <a:rPr lang="en-US" sz="2400" dirty="0" err="1">
                <a:latin typeface="Times New Roman" panose="02020603050405020304" pitchFamily="18" charset="0"/>
              </a:rPr>
              <a:t>hình</a:t>
            </a:r>
            <a:r>
              <a:rPr lang="en-US" sz="2400" dirty="0">
                <a:latin typeface="Times New Roman" panose="02020603050405020304" pitchFamily="18" charset="0"/>
              </a:rPr>
              <a:t> </a:t>
            </a:r>
            <a:r>
              <a:rPr lang="en-US" sz="2400" dirty="0" err="1">
                <a:latin typeface="Times New Roman" panose="02020603050405020304" pitchFamily="18" charset="0"/>
              </a:rPr>
              <a:t>mạng</a:t>
            </a:r>
            <a:r>
              <a:rPr lang="en-US" sz="2400" dirty="0">
                <a:latin typeface="Times New Roman" panose="02020603050405020304" pitchFamily="18" charset="0"/>
              </a:rPr>
              <a:t> VGG19 </a:t>
            </a:r>
            <a:r>
              <a:rPr lang="en-US" sz="2400" dirty="0" err="1">
                <a:latin typeface="Times New Roman" panose="02020603050405020304" pitchFamily="18" charset="0"/>
              </a:rPr>
              <a:t>với</a:t>
            </a:r>
            <a:r>
              <a:rPr lang="en-US" sz="2400" dirty="0">
                <a:latin typeface="Times New Roman" panose="02020603050405020304" pitchFamily="18" charset="0"/>
              </a:rPr>
              <a:t> </a:t>
            </a:r>
            <a:r>
              <a:rPr lang="en-US" sz="2400" dirty="0" err="1">
                <a:latin typeface="Times New Roman" panose="02020603050405020304" pitchFamily="18" charset="0"/>
              </a:rPr>
              <a:t>độ</a:t>
            </a:r>
            <a:r>
              <a:rPr lang="en-US" sz="2400" dirty="0">
                <a:latin typeface="Times New Roman" panose="02020603050405020304" pitchFamily="18" charset="0"/>
              </a:rPr>
              <a:t> </a:t>
            </a:r>
            <a:r>
              <a:rPr lang="en-US" sz="2400" dirty="0" err="1">
                <a:latin typeface="Times New Roman" panose="02020603050405020304" pitchFamily="18" charset="0"/>
              </a:rPr>
              <a:t>chính</a:t>
            </a:r>
            <a:r>
              <a:rPr lang="en-US" sz="2400" dirty="0">
                <a:latin typeface="Times New Roman" panose="02020603050405020304" pitchFamily="18" charset="0"/>
              </a:rPr>
              <a:t> </a:t>
            </a:r>
            <a:r>
              <a:rPr lang="en-US" sz="2400" dirty="0" err="1">
                <a:latin typeface="Times New Roman" panose="02020603050405020304" pitchFamily="18" charset="0"/>
              </a:rPr>
              <a:t>xác</a:t>
            </a:r>
            <a:r>
              <a:rPr lang="en-US" sz="2400" dirty="0">
                <a:latin typeface="Times New Roman" panose="02020603050405020304" pitchFamily="18" charset="0"/>
              </a:rPr>
              <a:t>  96.70%.</a:t>
            </a:r>
          </a:p>
        </p:txBody>
      </p:sp>
      <p:sp>
        <p:nvSpPr>
          <p:cNvPr id="2" name="TextBox 1">
            <a:extLst>
              <a:ext uri="{FF2B5EF4-FFF2-40B4-BE49-F238E27FC236}">
                <a16:creationId xmlns:a16="http://schemas.microsoft.com/office/drawing/2014/main" id="{6F4634C4-CFEF-E0FD-F7F7-49F82AB65C47}"/>
              </a:ext>
            </a:extLst>
          </p:cNvPr>
          <p:cNvSpPr txBox="1"/>
          <p:nvPr/>
        </p:nvSpPr>
        <p:spPr>
          <a:xfrm>
            <a:off x="4227134" y="5502469"/>
            <a:ext cx="621011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Hình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a:t>
            </a:r>
            <a:r>
              <a:rPr kumimoji="0" lang="vi-VN"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Mô</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hình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mạng</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vi-VN"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VGG19</a:t>
            </a:r>
            <a:endPar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050" name="Picture 2" descr="Schematic diagram of VGG19 for our experimental set-up ...">
            <a:extLst>
              <a:ext uri="{FF2B5EF4-FFF2-40B4-BE49-F238E27FC236}">
                <a16:creationId xmlns:a16="http://schemas.microsoft.com/office/drawing/2014/main" id="{A63B65FA-0173-F46D-A4B4-1F34F5835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8629" y="2450755"/>
            <a:ext cx="7672473" cy="315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883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8BCE3EF-BD69-4423-A1A8-66133AF3E3F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6875" y="8879"/>
            <a:ext cx="653990" cy="581963"/>
          </a:xfrm>
          <a:prstGeom prst="rect">
            <a:avLst/>
          </a:prstGeom>
        </p:spPr>
      </p:pic>
      <p:sp>
        <p:nvSpPr>
          <p:cNvPr id="21" name="TextBox 20">
            <a:extLst>
              <a:ext uri="{FF2B5EF4-FFF2-40B4-BE49-F238E27FC236}">
                <a16:creationId xmlns:a16="http://schemas.microsoft.com/office/drawing/2014/main" id="{4B97FAAF-40D9-41B8-8742-ECF872C89762}"/>
              </a:ext>
            </a:extLst>
          </p:cNvPr>
          <p:cNvSpPr txBox="1"/>
          <p:nvPr/>
        </p:nvSpPr>
        <p:spPr>
          <a:xfrm>
            <a:off x="1444092" y="729251"/>
            <a:ext cx="9950930" cy="1148199"/>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200" dirty="0">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 Pretrained </a:t>
            </a:r>
            <a:r>
              <a:rPr lang="en-US" sz="2200" dirty="0" err="1">
                <a:effectLst/>
                <a:latin typeface="Times New Roman" panose="02020603050405020304" pitchFamily="18" charset="0"/>
                <a:ea typeface="Times New Roman" panose="02020603050405020304" pitchFamily="18" charset="0"/>
              </a:rPr>
              <a:t>DenseNet</a:t>
            </a:r>
            <a:r>
              <a:rPr lang="en-US" sz="2200" dirty="0">
                <a:effectLst/>
                <a:latin typeface="Times New Roman" panose="02020603050405020304" pitchFamily="18" charset="0"/>
                <a:ea typeface="Times New Roman" panose="02020603050405020304" pitchFamily="18" charset="0"/>
              </a:rPr>
              <a:t> Encoder for Brain Tumor Segmentation. </a:t>
            </a:r>
            <a:r>
              <a:rPr lang="en-US" sz="2200" dirty="0" err="1">
                <a:effectLst/>
                <a:latin typeface="Times New Roman" panose="02020603050405020304" pitchFamily="18" charset="0"/>
                <a:ea typeface="Times New Roman" panose="02020603050405020304" pitchFamily="18" charset="0"/>
              </a:rPr>
              <a:t>Của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tác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giả</a:t>
            </a:r>
            <a:r>
              <a:rPr lang="en-US" sz="2200" dirty="0">
                <a:effectLst/>
                <a:latin typeface="Times New Roman" panose="02020603050405020304" pitchFamily="18" charset="0"/>
                <a:ea typeface="Times New Roman" panose="02020603050405020304" pitchFamily="18" charset="0"/>
              </a:rPr>
              <a:t> </a:t>
            </a:r>
            <a:r>
              <a:rPr lang="en-US" sz="2400" dirty="0"/>
              <a:t>Jean </a:t>
            </a:r>
            <a:r>
              <a:rPr lang="en-US" sz="2400" dirty="0" err="1"/>
              <a:t>Stawiaski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Sử</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dụng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mô</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hình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mạng</a:t>
            </a:r>
            <a:r>
              <a:rPr lang="en-US" sz="2200" dirty="0">
                <a:effectLst/>
                <a:latin typeface="Times New Roman" panose="02020603050405020304" pitchFamily="18" charset="0"/>
                <a:ea typeface="Times New Roman" panose="02020603050405020304" pitchFamily="18" charset="0"/>
              </a:rPr>
              <a:t> </a:t>
            </a:r>
            <a:r>
              <a:rPr lang="vi-VN" sz="2200" dirty="0">
                <a:effectLst/>
                <a:latin typeface="Times New Roman" panose="02020603050405020304" pitchFamily="18" charset="0"/>
                <a:ea typeface="Times New Roman" panose="02020603050405020304" pitchFamily="18" charset="0"/>
              </a:rPr>
              <a:t>Densenet121</a:t>
            </a:r>
            <a:r>
              <a:rPr lang="en-US" sz="2200" dirty="0">
                <a:effectLst/>
                <a:latin typeface="Times New Roman" panose="02020603050405020304" pitchFamily="18" charset="0"/>
                <a:ea typeface="Times New Roman" panose="02020603050405020304" pitchFamily="18" charset="0"/>
              </a:rPr>
              <a:t>-</a:t>
            </a:r>
            <a:r>
              <a:rPr lang="en-US" sz="2200" dirty="0" err="1">
                <a:effectLst/>
                <a:latin typeface="Times New Roman" panose="02020603050405020304" pitchFamily="18" charset="0"/>
                <a:ea typeface="Times New Roman" panose="02020603050405020304" pitchFamily="18" charset="0"/>
              </a:rPr>
              <a:t>unet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với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độ</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chính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xác</a:t>
            </a:r>
            <a:r>
              <a:rPr lang="en-US" sz="2200" dirty="0">
                <a:effectLst/>
                <a:latin typeface="Times New Roman" panose="02020603050405020304" pitchFamily="18" charset="0"/>
                <a:ea typeface="Times New Roman" panose="02020603050405020304" pitchFamily="18" charset="0"/>
              </a:rPr>
              <a:t>  95%.</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BBDC64D-8914-4942-9CD5-081094B4A6D7}"/>
              </a:ext>
            </a:extLst>
          </p:cNvPr>
          <p:cNvSpPr txBox="1"/>
          <p:nvPr/>
        </p:nvSpPr>
        <p:spPr>
          <a:xfrm>
            <a:off x="3761536" y="5234557"/>
            <a:ext cx="621011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Hình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2.2.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Mô</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hình</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1"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mạng</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vi-VN"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Densenet-unet</a:t>
            </a:r>
            <a:endPar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9Slide.vn 8">
            <a:extLst>
              <a:ext uri="{FF2B5EF4-FFF2-40B4-BE49-F238E27FC236}">
                <a16:creationId xmlns:a16="http://schemas.microsoft.com/office/drawing/2014/main" id="{3DF6B22A-4951-45A6-9594-6EF05FF3F5A4}"/>
              </a:ext>
            </a:extLst>
          </p:cNvPr>
          <p:cNvSpPr/>
          <p:nvPr/>
        </p:nvSpPr>
        <p:spPr bwMode="auto">
          <a:xfrm>
            <a:off x="647115" y="-28660"/>
            <a:ext cx="11544885" cy="581963"/>
          </a:xfrm>
          <a:prstGeom prst="roundRect">
            <a:avLst>
              <a:gd name="adj" fmla="val 8811"/>
            </a:avLst>
          </a:prstGeom>
          <a:solidFill>
            <a:schemeClr val="accent1">
              <a:lumMod val="75000"/>
            </a:schemeClr>
          </a:solidFill>
          <a:ln w="9525">
            <a:solidFill>
              <a:schemeClr val="accent1">
                <a:lumMod val="75000"/>
              </a:schemeClr>
            </a:solidFill>
            <a:round/>
            <a:headEnd/>
            <a:tailEn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Times New Roman" panose="02020603050405020304" pitchFamily="18" charset="0"/>
                <a:cs typeface="Times New Roman" panose="02020603050405020304" pitchFamily="18" charset="0"/>
              </a:rPr>
              <a:t>2</a:t>
            </a:r>
            <a:r>
              <a:rPr kumimoji="0" lang="en-US" sz="2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CÁC NGHIÊN CỨU LIÊN QUAN</a:t>
            </a:r>
            <a:endParaRPr kumimoji="0" lang="vi-VN" sz="2400" b="1" i="0" u="none" strike="noStrike" kern="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8E928EF-12F0-1232-64F8-4C67EA9A4FD5}"/>
              </a:ext>
            </a:extLst>
          </p:cNvPr>
          <p:cNvPicPr>
            <a:picLocks noChangeAspect="1"/>
          </p:cNvPicPr>
          <p:nvPr/>
        </p:nvPicPr>
        <p:blipFill>
          <a:blip r:embed="rId6"/>
          <a:stretch>
            <a:fillRect/>
          </a:stretch>
        </p:blipFill>
        <p:spPr>
          <a:xfrm>
            <a:off x="2220349" y="1871398"/>
            <a:ext cx="8354467" cy="3369211"/>
          </a:xfrm>
          <a:prstGeom prst="rect">
            <a:avLst/>
          </a:prstGeom>
        </p:spPr>
      </p:pic>
    </p:spTree>
    <p:extLst>
      <p:ext uri="{BB962C8B-B14F-4D97-AF65-F5344CB8AC3E}">
        <p14:creationId xmlns:p14="http://schemas.microsoft.com/office/powerpoint/2010/main" val="345407157"/>
      </p:ext>
    </p:extLst>
  </p:cSld>
  <p:clrMapOvr>
    <a:masterClrMapping/>
  </p:clrMapOvr>
  <p:transition spd="slow">
    <p:push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4125</TotalTime>
  <Words>3360</Words>
  <Application>Microsoft Office PowerPoint</Application>
  <PresentationFormat>Widescreen</PresentationFormat>
  <Paragraphs>241</Paragraphs>
  <Slides>23</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arial</vt:lpstr>
      <vt:lpstr>Calibri</vt:lpstr>
      <vt:lpstr>Garamond</vt:lpstr>
      <vt:lpstr>Roboto</vt:lpstr>
      <vt:lpstr>Söhne</vt:lpstr>
      <vt:lpstr>Symbol</vt:lpstr>
      <vt:lpstr>Tahoma</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Le Hieu</cp:lastModifiedBy>
  <cp:revision>82</cp:revision>
  <dcterms:created xsi:type="dcterms:W3CDTF">2022-12-15T22:19:26Z</dcterms:created>
  <dcterms:modified xsi:type="dcterms:W3CDTF">2023-07-03T09:26:43Z</dcterms:modified>
</cp:coreProperties>
</file>